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550" r:id="rId5"/>
    <p:sldId id="565" r:id="rId6"/>
    <p:sldId id="564" r:id="rId7"/>
    <p:sldId id="551" r:id="rId8"/>
    <p:sldId id="553" r:id="rId9"/>
    <p:sldId id="563" r:id="rId10"/>
    <p:sldId id="558" r:id="rId11"/>
    <p:sldId id="559" r:id="rId12"/>
    <p:sldId id="554" r:id="rId13"/>
    <p:sldId id="566" r:id="rId14"/>
    <p:sldId id="555" r:id="rId15"/>
    <p:sldId id="562" r:id="rId16"/>
    <p:sldId id="556" r:id="rId17"/>
    <p:sldId id="557" r:id="rId18"/>
    <p:sldId id="560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820000"/>
    <a:srgbClr val="FFFFFF"/>
    <a:srgbClr val="BDA40F"/>
    <a:srgbClr val="F3F7F7"/>
    <a:srgbClr val="EAEAEA"/>
    <a:srgbClr val="003399"/>
    <a:srgbClr val="FFFF66"/>
    <a:srgbClr val="53B343"/>
    <a:srgbClr val="A53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01" autoAdjust="0"/>
    <p:restoredTop sz="84943" autoAdjust="0"/>
  </p:normalViewPr>
  <p:slideViewPr>
    <p:cSldViewPr>
      <p:cViewPr varScale="1">
        <p:scale>
          <a:sx n="111" d="100"/>
          <a:sy n="111" d="100"/>
        </p:scale>
        <p:origin x="1998" y="84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39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63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523" cy="464662"/>
          </a:xfrm>
          <a:prstGeom prst="rect">
            <a:avLst/>
          </a:prstGeom>
        </p:spPr>
        <p:txBody>
          <a:bodyPr vert="horz" lIns="90142" tIns="45071" rIns="90142" bIns="4507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293" y="1"/>
            <a:ext cx="3037523" cy="464662"/>
          </a:xfrm>
          <a:prstGeom prst="rect">
            <a:avLst/>
          </a:prstGeom>
        </p:spPr>
        <p:txBody>
          <a:bodyPr vert="horz" lIns="90142" tIns="45071" rIns="90142" bIns="45071" rtlCol="0"/>
          <a:lstStyle>
            <a:lvl1pPr algn="r">
              <a:defRPr sz="1200"/>
            </a:lvl1pPr>
          </a:lstStyle>
          <a:p>
            <a:fld id="{93D3E4ED-57C2-407A-B21F-DAB67137FBEF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153"/>
            <a:ext cx="3037523" cy="464662"/>
          </a:xfrm>
          <a:prstGeom prst="rect">
            <a:avLst/>
          </a:prstGeom>
        </p:spPr>
        <p:txBody>
          <a:bodyPr vert="horz" lIns="90142" tIns="45071" rIns="90142" bIns="4507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293" y="8830153"/>
            <a:ext cx="3037523" cy="464662"/>
          </a:xfrm>
          <a:prstGeom prst="rect">
            <a:avLst/>
          </a:prstGeom>
        </p:spPr>
        <p:txBody>
          <a:bodyPr vert="horz" lIns="90142" tIns="45071" rIns="90142" bIns="45071" rtlCol="0" anchor="b"/>
          <a:lstStyle>
            <a:lvl1pPr algn="r">
              <a:defRPr sz="1200"/>
            </a:lvl1pPr>
          </a:lstStyle>
          <a:p>
            <a:fld id="{CDA4A366-D79E-42D9-9145-8D3460D82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58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38161" cy="46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4" tIns="45973" rIns="91944" bIns="4597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636" y="2"/>
            <a:ext cx="3038161" cy="46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4" tIns="45973" rIns="91944" bIns="4597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62" y="4416430"/>
            <a:ext cx="5607678" cy="41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4" tIns="45973" rIns="91944" bIns="459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1264"/>
            <a:ext cx="3038161" cy="46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4" tIns="45973" rIns="91944" bIns="4597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636" y="8831264"/>
            <a:ext cx="3038161" cy="46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4" tIns="45973" rIns="91944" bIns="4597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3CB3FA2-6F59-4A16-AB9B-B8433DA5FC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560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6975896" y="6399003"/>
            <a:ext cx="2133600" cy="476250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96ABD87-EB33-4E68-89E3-D4283837DDC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311145"/>
            <a:ext cx="3352800" cy="487362"/>
          </a:xfrm>
          <a:prstGeom prst="rect">
            <a:avLst/>
          </a:prstGeom>
        </p:spPr>
        <p:txBody>
          <a:bodyPr anchor="ctr"/>
          <a:lstStyle>
            <a:lvl1pPr>
              <a:defRPr sz="1800" b="1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6975896" y="6399003"/>
            <a:ext cx="2133600" cy="476250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96ABD87-EB33-4E68-89E3-D4283837DDC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4"/>
            <a:ext cx="9144000" cy="941832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645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2E6AA9-D6EA-48BD-84ED-E40D002A38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6"/>
          <p:cNvSpPr txBox="1">
            <a:spLocks noChangeArrowheads="1"/>
          </p:cNvSpPr>
          <p:nvPr userDrawn="1"/>
        </p:nvSpPr>
        <p:spPr>
          <a:xfrm>
            <a:off x="6975896" y="6399003"/>
            <a:ext cx="2133600" cy="476250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96ABD87-EB33-4E68-89E3-D4283837DDC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066800" y="15875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chemeClr val="accent6">
                    <a:lumMod val="50000"/>
                  </a:schemeClr>
                </a:solidFill>
                <a:latin typeface="Franklin Gothic Heavy" panose="020B0903020102020204" pitchFamily="34" charset="0"/>
              </a:rPr>
              <a:t>MARINE</a:t>
            </a:r>
            <a:r>
              <a:rPr lang="en-US" sz="1800" b="0" baseline="0" dirty="0" smtClean="0">
                <a:solidFill>
                  <a:schemeClr val="accent6">
                    <a:lumMod val="50000"/>
                  </a:schemeClr>
                </a:solidFill>
                <a:latin typeface="Franklin Gothic Heavy" panose="020B0903020102020204" pitchFamily="34" charset="0"/>
              </a:rPr>
              <a:t> CORPS SYSTEMS COMMAND</a:t>
            </a:r>
            <a:endParaRPr lang="en-US" sz="1800" b="0" dirty="0">
              <a:solidFill>
                <a:schemeClr val="accent6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073150" y="390196"/>
            <a:ext cx="394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A20000"/>
                </a:solidFill>
                <a:latin typeface="Bell MT" panose="02020503060305020303" pitchFamily="18" charset="0"/>
              </a:rPr>
              <a:t>Equipping</a:t>
            </a:r>
            <a:r>
              <a:rPr lang="en-US" sz="1400" b="1" baseline="0" dirty="0" smtClean="0">
                <a:solidFill>
                  <a:srgbClr val="A20000"/>
                </a:solidFill>
                <a:latin typeface="Bell MT" panose="02020503060305020303" pitchFamily="18" charset="0"/>
              </a:rPr>
              <a:t> our MARINES</a:t>
            </a:r>
            <a:endParaRPr lang="en-US" sz="1400" b="1" dirty="0">
              <a:solidFill>
                <a:srgbClr val="A20000"/>
              </a:solidFill>
              <a:latin typeface="Bell MT" panose="02020503060305020303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8200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A20000"/>
                </a:solidFill>
              </a:rPr>
              <a:t>PORTFOLIO MANAGEMENT OFFICE</a:t>
            </a:r>
            <a:endParaRPr lang="en-US" sz="4000" b="1" dirty="0">
              <a:solidFill>
                <a:srgbClr val="A2000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A20000"/>
                </a:solidFill>
              </a:rPr>
              <a:t>COMMAND ELEMENT SYSTEMS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0" y="6520130"/>
            <a:ext cx="9144000" cy="47625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800" b="1" i="0" u="none" strike="noStrike" kern="1200" baseline="0" dirty="0" smtClean="0">
                <a:solidFill>
                  <a:schemeClr val="tx1"/>
                </a:solidFill>
              </a:rPr>
              <a:t>DISTRIBUTION STATEMENT A. Approved for public release. </a:t>
            </a:r>
            <a:r>
              <a:rPr lang="en-US" sz="800" b="1" i="1" u="none" strike="noStrike" kern="1200" baseline="0" dirty="0" smtClean="0">
                <a:solidFill>
                  <a:schemeClr val="tx1"/>
                </a:solidFill>
              </a:rPr>
              <a:t>Distribution is unlimited.</a:t>
            </a:r>
            <a:r>
              <a:rPr lang="en-US" sz="800" b="1" i="0" u="none" strike="noStrike" kern="1200" baseline="0" dirty="0" smtClean="0">
                <a:solidFill>
                  <a:schemeClr val="tx1"/>
                </a:solidFill>
              </a:rPr>
              <a:t> </a:t>
            </a:r>
            <a:endParaRPr lang="en-US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697" y="1866894"/>
            <a:ext cx="3276606" cy="327660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5334000"/>
            <a:ext cx="8229600" cy="1259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solidFill>
                  <a:srgbClr val="002060"/>
                </a:solidFill>
              </a:rPr>
              <a:t>Mission</a:t>
            </a:r>
            <a:r>
              <a:rPr lang="en-US" sz="2400" dirty="0" smtClean="0">
                <a:solidFill>
                  <a:schemeClr val="tx1"/>
                </a:solidFill>
              </a:rPr>
              <a:t>: Provide and Sustain Command &amp; Control, Communications and Intelligence Capabilities to the MAGTF.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019177"/>
            <a:ext cx="746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Portfolio Manager: Col D. B McDaniel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826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221408"/>
            <a:ext cx="3352800" cy="487362"/>
          </a:xfrm>
        </p:spPr>
        <p:txBody>
          <a:bodyPr/>
          <a:lstStyle/>
          <a:p>
            <a:r>
              <a:rPr lang="en-US" dirty="0" smtClean="0"/>
              <a:t>PM C2S Business Opportunities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41" y="990600"/>
            <a:ext cx="8632684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76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22900" y="228600"/>
            <a:ext cx="3733800" cy="487362"/>
          </a:xfrm>
        </p:spPr>
        <p:txBody>
          <a:bodyPr/>
          <a:lstStyle/>
          <a:p>
            <a:r>
              <a:rPr lang="en-US" dirty="0" smtClean="0"/>
              <a:t>PM C2S Business Opportunities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150781"/>
              </p:ext>
            </p:extLst>
          </p:nvPr>
        </p:nvGraphicFramePr>
        <p:xfrm>
          <a:off x="1295400" y="1828800"/>
          <a:ext cx="6617023" cy="2743200"/>
        </p:xfrm>
        <a:graphic>
          <a:graphicData uri="http://schemas.openxmlformats.org/drawingml/2006/table">
            <a:tbl>
              <a:tblPr firstRow="1" bandRow="1"/>
              <a:tblGrid>
                <a:gridCol w="4233345"/>
                <a:gridCol w="2383678"/>
              </a:tblGrid>
              <a:tr h="357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latin typeface="+mj-lt"/>
                        </a:rPr>
                        <a:t>Title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latin typeface="+mj-lt"/>
                        </a:rPr>
                        <a:t>Planned RFP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CDN LAN Services Module (LSM) Refresh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3QFY19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36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CDN WAN Services Module (WSM) Refresh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1QFY20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CDN Switch Refresh (LEM)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4QFY20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b="1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COC Laptop Refresh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4QFY20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baseline="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TACNET Program Support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3QFY19</a:t>
                      </a:r>
                      <a:endParaRPr lang="en-US" sz="1200" b="1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baseline="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Command and Control Personal Computer (C2PC)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baseline="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(SW development/support) (TSOA influenced)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4QFY20</a:t>
                      </a:r>
                      <a:endParaRPr lang="en-US" sz="1200" b="1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36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C2IS/EMC2 Program Support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1QFY21</a:t>
                      </a:r>
                      <a:endParaRPr lang="en-US" sz="1200" b="1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36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IRC Program Support</a:t>
                      </a:r>
                      <a:endParaRPr lang="en-US" sz="1200" b="1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2QFY19</a:t>
                      </a:r>
                      <a:endParaRPr lang="en-US" sz="1200" b="1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29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0" y="228600"/>
            <a:ext cx="3810000" cy="487362"/>
          </a:xfrm>
        </p:spPr>
        <p:txBody>
          <a:bodyPr/>
          <a:lstStyle/>
          <a:p>
            <a:r>
              <a:rPr lang="en-US" dirty="0" smtClean="0"/>
              <a:t>PM CS Programs </a:t>
            </a:r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0" y="1058326"/>
            <a:ext cx="9143999" cy="5801382"/>
            <a:chOff x="0" y="1058326"/>
            <a:chExt cx="9143999" cy="5801382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3288700" y="1615061"/>
              <a:ext cx="6950" cy="4042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1476374" y="5082462"/>
              <a:ext cx="7667625" cy="1775538"/>
            </a:xfrm>
            <a:prstGeom prst="rect">
              <a:avLst/>
            </a:prstGeom>
            <a:noFill/>
            <a:ln w="254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 Box 11"/>
            <p:cNvSpPr txBox="1">
              <a:spLocks noChangeArrowheads="1"/>
            </p:cNvSpPr>
            <p:nvPr/>
          </p:nvSpPr>
          <p:spPr bwMode="auto">
            <a:xfrm>
              <a:off x="7389558" y="6631108"/>
              <a:ext cx="16002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</a:rPr>
                <a:t>FOUO (U</a:t>
              </a:r>
              <a:r>
                <a:rPr lang="en-US" sz="1200" b="1" dirty="0" smtClean="0">
                  <a:solidFill>
                    <a:prstClr val="black"/>
                  </a:solidFill>
                </a:rPr>
                <a:t>)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  <p:cxnSp>
          <p:nvCxnSpPr>
            <p:cNvPr id="74" name="Straight Connector 73"/>
            <p:cNvCxnSpPr>
              <a:endCxn id="98" idx="0"/>
            </p:cNvCxnSpPr>
            <p:nvPr/>
          </p:nvCxnSpPr>
          <p:spPr>
            <a:xfrm flipH="1">
              <a:off x="8258251" y="1615061"/>
              <a:ext cx="3099" cy="1747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Left Brace 74"/>
            <p:cNvSpPr/>
            <p:nvPr/>
          </p:nvSpPr>
          <p:spPr>
            <a:xfrm rot="5400000">
              <a:off x="8122831" y="1535972"/>
              <a:ext cx="287982" cy="1677882"/>
            </a:xfrm>
            <a:prstGeom prst="leftBrac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0"/>
            </a:p>
          </p:txBody>
        </p:sp>
        <p:sp>
          <p:nvSpPr>
            <p:cNvPr id="76" name="Left Brace 75"/>
            <p:cNvSpPr/>
            <p:nvPr/>
          </p:nvSpPr>
          <p:spPr>
            <a:xfrm rot="5400000">
              <a:off x="1008111" y="1238735"/>
              <a:ext cx="308110" cy="2252224"/>
            </a:xfrm>
            <a:prstGeom prst="leftBrac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0"/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5823072" y="1615061"/>
              <a:ext cx="0" cy="2835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Left Brace 77"/>
            <p:cNvSpPr/>
            <p:nvPr/>
          </p:nvSpPr>
          <p:spPr>
            <a:xfrm rot="5400000">
              <a:off x="5694268" y="831535"/>
              <a:ext cx="312478" cy="3062262"/>
            </a:xfrm>
            <a:prstGeom prst="leftBrace">
              <a:avLst>
                <a:gd name="adj1" fmla="val 8333"/>
                <a:gd name="adj2" fmla="val 51031"/>
              </a:avLst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0"/>
            </a:p>
          </p:txBody>
        </p:sp>
        <p:sp>
          <p:nvSpPr>
            <p:cNvPr id="79" name="Left Brace 78"/>
            <p:cNvSpPr/>
            <p:nvPr/>
          </p:nvSpPr>
          <p:spPr>
            <a:xfrm rot="5400000">
              <a:off x="3164417" y="1423074"/>
              <a:ext cx="308110" cy="1883547"/>
            </a:xfrm>
            <a:prstGeom prst="leftBrace">
              <a:avLst>
                <a:gd name="adj1" fmla="val 8333"/>
                <a:gd name="adj2" fmla="val 51011"/>
              </a:avLst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934690" y="1058326"/>
              <a:ext cx="12192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PfM CES</a:t>
              </a:r>
              <a:endParaRPr lang="en-US" sz="16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803833" y="1789831"/>
              <a:ext cx="2130367" cy="457675"/>
            </a:xfrm>
            <a:prstGeom prst="rect">
              <a:avLst/>
            </a:prstGeom>
            <a:solidFill>
              <a:srgbClr val="003399"/>
            </a:soli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PM CS</a:t>
              </a:r>
            </a:p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Communications Systems</a:t>
              </a:r>
              <a:endParaRPr lang="en-US" sz="11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4564610" y="1438206"/>
              <a:ext cx="0" cy="1768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1132487" y="1615061"/>
              <a:ext cx="7125764" cy="40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2390873" y="1778987"/>
              <a:ext cx="1844533" cy="459360"/>
            </a:xfrm>
            <a:prstGeom prst="rect">
              <a:avLst/>
            </a:prstGeom>
            <a:solidFill>
              <a:srgbClr val="003399"/>
            </a:soli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PM C2S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Command and Control Systems</a:t>
              </a:r>
              <a:endParaRPr lang="en-US" sz="8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38649" y="1778988"/>
              <a:ext cx="2000376" cy="454226"/>
            </a:xfrm>
            <a:prstGeom prst="rect">
              <a:avLst/>
            </a:prstGeom>
            <a:solidFill>
              <a:srgbClr val="003399"/>
            </a:soli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PM IS</a:t>
              </a:r>
            </a:p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Intelligence Systems</a:t>
              </a:r>
              <a:endParaRPr lang="en-US" sz="11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428085" y="3081663"/>
              <a:ext cx="1146365" cy="94641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50" b="1" dirty="0" smtClean="0">
                  <a:solidFill>
                    <a:srgbClr val="B40000"/>
                  </a:solidFill>
                  <a:latin typeface="Calibri" panose="020F0502020204030204" pitchFamily="34" charset="0"/>
                </a:rPr>
                <a:t>IRC</a:t>
              </a:r>
              <a:endParaRPr lang="en-US" sz="1050" b="1" dirty="0">
                <a:solidFill>
                  <a:srgbClr val="B40000"/>
                </a:solidFill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fr-FR" sz="900" dirty="0" smtClean="0">
                  <a:latin typeface="Calibri" panose="020F0502020204030204" pitchFamily="34" charset="0"/>
                </a:rPr>
                <a:t>CCS </a:t>
              </a:r>
              <a:r>
                <a:rPr lang="fr-FR" sz="900" dirty="0">
                  <a:latin typeface="Calibri" panose="020F0502020204030204" pitchFamily="34" charset="0"/>
                </a:rPr>
                <a:t>FoS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fr-FR" sz="900" dirty="0" smtClean="0">
                  <a:latin typeface="Calibri" panose="020F0502020204030204" pitchFamily="34" charset="0"/>
                </a:rPr>
                <a:t>MARCIMS</a:t>
              </a:r>
              <a:endParaRPr lang="fr-FR" sz="900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fr-FR" sz="900" dirty="0" smtClean="0">
                  <a:latin typeface="Calibri" panose="020F0502020204030204" pitchFamily="34" charset="0"/>
                </a:rPr>
                <a:t>MISO FoS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fr-FR" sz="900" dirty="0" smtClean="0">
                  <a:latin typeface="Calibri" panose="020F0502020204030204" pitchFamily="34" charset="0"/>
                </a:rPr>
                <a:t>PAS</a:t>
              </a:r>
              <a:endParaRPr lang="fr-FR" sz="900" dirty="0">
                <a:latin typeface="Calibri" panose="020F0502020204030204" pitchFamily="34" charset="0"/>
              </a:endParaRPr>
            </a:p>
            <a:p>
              <a:pPr>
                <a:tabLst>
                  <a:tab pos="57150" algn="l"/>
                </a:tabLst>
              </a:pPr>
              <a:r>
                <a:rPr lang="fr-FR" sz="900" dirty="0" smtClean="0">
                  <a:latin typeface="Calibri" panose="020F0502020204030204" pitchFamily="34" charset="0"/>
                </a:rPr>
                <a:t>	</a:t>
              </a:r>
              <a:endParaRPr lang="fr-FR" sz="900" dirty="0">
                <a:latin typeface="Calibri" panose="020F0502020204030204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428504" y="2347380"/>
              <a:ext cx="1145946" cy="94641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50" b="1" dirty="0" smtClean="0">
                  <a:solidFill>
                    <a:srgbClr val="B40000"/>
                  </a:solidFill>
                  <a:latin typeface="Calibri" panose="020F0502020204030204" pitchFamily="34" charset="0"/>
                </a:rPr>
                <a:t>EMC2</a:t>
              </a:r>
              <a:endParaRPr lang="en-US" sz="1050" b="1" dirty="0">
                <a:solidFill>
                  <a:srgbClr val="B40000"/>
                </a:solidFill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NOTM-A </a:t>
              </a:r>
              <a:r>
                <a:rPr lang="en-US" sz="900" dirty="0">
                  <a:latin typeface="Calibri" panose="020F0502020204030204" pitchFamily="34" charset="0"/>
                </a:rPr>
                <a:t>Inc1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NOTM-A Inc2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NOTM </a:t>
              </a:r>
              <a:r>
                <a:rPr lang="en-US" sz="900" dirty="0">
                  <a:latin typeface="Calibri" panose="020F0502020204030204" pitchFamily="34" charset="0"/>
                </a:rPr>
                <a:t>GCV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NOTM-UTV</a:t>
              </a:r>
            </a:p>
            <a:p>
              <a:pPr>
                <a:tabLst>
                  <a:tab pos="57150" algn="l"/>
                </a:tabLst>
              </a:pPr>
              <a:r>
                <a:rPr lang="en-US" sz="900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rPr>
                <a:t>	</a:t>
              </a:r>
              <a:endParaRPr lang="en-US" sz="9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486315" y="2353246"/>
              <a:ext cx="1383535" cy="108491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50" b="1" dirty="0" smtClean="0">
                  <a:solidFill>
                    <a:srgbClr val="B40000"/>
                  </a:solidFill>
                  <a:latin typeface="Calibri" panose="020F0502020204030204" pitchFamily="34" charset="0"/>
                </a:rPr>
                <a:t>JBC-P</a:t>
              </a:r>
              <a:endParaRPr lang="en-US" sz="1000" b="1" dirty="0">
                <a:solidFill>
                  <a:srgbClr val="B40000"/>
                </a:solidFill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JBC-P FoS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JBC-P VMS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MCH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MCH-ECR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MCH-RFES</a:t>
              </a:r>
            </a:p>
            <a:p>
              <a:pPr>
                <a:tabLst>
                  <a:tab pos="57150" algn="l"/>
                </a:tabLst>
              </a:pPr>
              <a:r>
                <a:rPr lang="en-US" sz="900" i="1" dirty="0" smtClean="0">
                  <a:latin typeface="Calibri" panose="020F0502020204030204" pitchFamily="34" charset="0"/>
                </a:rPr>
                <a:t>	</a:t>
              </a:r>
              <a:endParaRPr lang="en-US" sz="900" i="1" dirty="0">
                <a:solidFill>
                  <a:srgbClr val="B4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498871" y="3245232"/>
              <a:ext cx="1599579" cy="80791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50" b="1" dirty="0">
                  <a:solidFill>
                    <a:srgbClr val="B40000"/>
                  </a:solidFill>
                  <a:latin typeface="Calibri" panose="020F0502020204030204" pitchFamily="34" charset="0"/>
                </a:rPr>
                <a:t>C2IS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GCSS-TCO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JTCW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TSOA</a:t>
              </a:r>
            </a:p>
            <a:p>
              <a:pPr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	</a:t>
              </a:r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434050" y="3847307"/>
              <a:ext cx="1140400" cy="108491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50" b="1" dirty="0" smtClean="0">
                  <a:solidFill>
                    <a:srgbClr val="B40000"/>
                  </a:solidFill>
                  <a:latin typeface="Calibri" panose="020F0502020204030204" pitchFamily="34" charset="0"/>
                </a:rPr>
                <a:t>TACNET</a:t>
              </a:r>
              <a:endParaRPr lang="en-US" sz="1050" b="1" dirty="0">
                <a:solidFill>
                  <a:srgbClr val="B40000"/>
                </a:solidFill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COC(V) 1-4 FoS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DDSM/CDN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DDSM/SFF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TVSS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WIDe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	</a:t>
              </a:r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0" y="6617900"/>
              <a:ext cx="525780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800" i="1" dirty="0">
                  <a:solidFill>
                    <a:prstClr val="black"/>
                  </a:solidFill>
                  <a:latin typeface="Arial"/>
                </a:rPr>
                <a:t>Last Reviewed: </a:t>
              </a:r>
              <a:r>
                <a:rPr lang="en-US" sz="800" i="1" dirty="0" smtClean="0">
                  <a:solidFill>
                    <a:prstClr val="black"/>
                  </a:solidFill>
                  <a:latin typeface="Arial"/>
                </a:rPr>
                <a:t>Sept 2018.   (E) indicates effort (not a program); (F) indicates future program</a:t>
              </a:r>
              <a:endParaRPr lang="en-US" sz="800" i="1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476374" y="5082462"/>
              <a:ext cx="7667625" cy="1775538"/>
            </a:xfrm>
            <a:prstGeom prst="rect">
              <a:avLst/>
            </a:prstGeom>
            <a:noFill/>
            <a:ln w="254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410739" y="1789830"/>
              <a:ext cx="1695024" cy="455971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0000"/>
              </a:schemeClr>
            </a:soli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S&amp;T</a:t>
              </a: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Science &amp; Technology</a:t>
              </a:r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1132485" y="1616096"/>
              <a:ext cx="0" cy="1737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/>
            <p:cNvSpPr/>
            <p:nvPr/>
          </p:nvSpPr>
          <p:spPr>
            <a:xfrm>
              <a:off x="7447541" y="2370520"/>
              <a:ext cx="1658222" cy="313932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AMWS (IS)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Antenna Electrocution (CS)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Artificial </a:t>
              </a:r>
              <a:r>
                <a:rPr lang="en-US" sz="900" dirty="0">
                  <a:latin typeface="Calibri" panose="020F0502020204030204" pitchFamily="34" charset="0"/>
                </a:rPr>
                <a:t>Intelligence/Machine Learning INP (C2S)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Beyond Line Of Sight Communications (CS</a:t>
              </a:r>
              <a:r>
                <a:rPr lang="en-US" sz="900" dirty="0" smtClean="0">
                  <a:latin typeface="Calibri" panose="020F0502020204030204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CRIT (IS)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Data in Transit Algorithms (C2S) 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EAITE (C2S)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ENDOR FNC (IS)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err="1" smtClean="0">
                  <a:latin typeface="Calibri" panose="020F0502020204030204" pitchFamily="34" charset="0"/>
                </a:rPr>
                <a:t>Incadence</a:t>
              </a:r>
              <a:r>
                <a:rPr lang="en-US" sz="900" dirty="0" smtClean="0">
                  <a:latin typeface="Calibri" panose="020F0502020204030204" pitchFamily="34" charset="0"/>
                </a:rPr>
                <a:t> Advanced Biometrics Device (IS)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Information Assurance Multilevel Security (C2S)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Innovative Algorithms (IS)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LPI/LPD (CS and C2S)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LRI/LPD Communications for </a:t>
              </a:r>
              <a:r>
                <a:rPr lang="en-US" sz="900" dirty="0" err="1" smtClean="0">
                  <a:latin typeface="Calibri" panose="020F0502020204030204" pitchFamily="34" charset="0"/>
                </a:rPr>
                <a:t>HiMAR</a:t>
              </a:r>
              <a:r>
                <a:rPr lang="en-US" sz="900" dirty="0" smtClean="0">
                  <a:latin typeface="Calibri" panose="020F0502020204030204" pitchFamily="34" charset="0"/>
                </a:rPr>
                <a:t> (GCES &amp; FSS)</a:t>
              </a:r>
              <a:r>
                <a:rPr lang="en-US" sz="900" dirty="0">
                  <a:latin typeface="Calibri" panose="020F0502020204030204" pitchFamily="34" charset="0"/>
                </a:rPr>
                <a:t> </a:t>
              </a:r>
              <a:endParaRPr lang="en-US" sz="900" dirty="0" smtClean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UES </a:t>
              </a:r>
              <a:r>
                <a:rPr lang="en-US" sz="900" dirty="0">
                  <a:latin typeface="Calibri" panose="020F0502020204030204" pitchFamily="34" charset="0"/>
                </a:rPr>
                <a:t>TFT (IS &amp; C2S)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endParaRPr lang="en-US" sz="900" dirty="0" smtClean="0">
                <a:latin typeface="Calibri" panose="020F0502020204030204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173119" y="2284529"/>
              <a:ext cx="1254966" cy="1017178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b="1" dirty="0" err="1" smtClean="0">
                  <a:solidFill>
                    <a:srgbClr val="B40000"/>
                  </a:solidFill>
                  <a:latin typeface="Calibri" panose="020F0502020204030204" pitchFamily="34" charset="0"/>
                </a:rPr>
                <a:t>DCGS</a:t>
              </a:r>
              <a:r>
                <a:rPr lang="en-US" sz="1050" b="1" dirty="0" smtClean="0">
                  <a:solidFill>
                    <a:srgbClr val="B40000"/>
                  </a:solidFill>
                  <a:latin typeface="Calibri" panose="020F0502020204030204" pitchFamily="34" charset="0"/>
                </a:rPr>
                <a:t>-MC</a:t>
              </a:r>
              <a:endParaRPr lang="en-US" sz="900" strike="sngStrike" dirty="0" smtClean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8738" algn="l"/>
                </a:tabLst>
              </a:pPr>
              <a:r>
                <a:rPr lang="en-US" sz="900" i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All Source</a:t>
              </a:r>
              <a:r>
                <a:rPr lang="en-US" sz="900" i="1" dirty="0">
                  <a:solidFill>
                    <a:schemeClr val="tx1"/>
                  </a:solidFill>
                  <a:latin typeface="Calibri" panose="020F0502020204030204" pitchFamily="34" charset="0"/>
                </a:rPr>
                <a:t> (F)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8738" algn="l"/>
                </a:tabLst>
              </a:pPr>
              <a:r>
                <a:rPr lang="en-US" sz="9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IAS </a:t>
              </a:r>
              <a:r>
                <a:rPr lang="en-US" sz="900" dirty="0" err="1" smtClean="0">
                  <a:solidFill>
                    <a:schemeClr val="tx1"/>
                  </a:solidFill>
                  <a:latin typeface="Calibri" panose="020F0502020204030204" pitchFamily="34" charset="0"/>
                </a:rPr>
                <a:t>FoS</a:t>
              </a:r>
              <a:r>
                <a:rPr lang="en-US" sz="9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 FY16-21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8738" algn="l"/>
                </a:tabLst>
              </a:pPr>
              <a:r>
                <a:rPr lang="en-US" sz="9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GEOINT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8738" algn="l"/>
                </a:tabLst>
              </a:pPr>
              <a:r>
                <a:rPr lang="en-US" sz="9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TEG RWS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8738" algn="l"/>
                </a:tabLst>
              </a:pPr>
              <a:r>
                <a:rPr lang="en-US" sz="900" i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SIGINT (F)</a:t>
              </a:r>
              <a:endParaRPr lang="en-US" sz="900" i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2744" y="4876702"/>
              <a:ext cx="1331027" cy="80791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50" b="1" dirty="0" err="1" smtClean="0">
                  <a:solidFill>
                    <a:srgbClr val="B40000"/>
                  </a:solidFill>
                  <a:latin typeface="Calibri" panose="020F0502020204030204" pitchFamily="34" charset="0"/>
                </a:rPr>
                <a:t>IdOps</a:t>
              </a:r>
              <a:endParaRPr lang="en-US" sz="900" strike="sngStrike" dirty="0" smtClean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3975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EFEC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3975" algn="l"/>
                </a:tabLst>
              </a:pPr>
              <a:r>
                <a:rPr lang="en-US" sz="900" i="1" dirty="0" smtClean="0">
                  <a:latin typeface="Calibri" panose="020F0502020204030204" pitchFamily="34" charset="0"/>
                </a:rPr>
                <a:t>EFEC </a:t>
              </a:r>
              <a:r>
                <a:rPr lang="en-US" sz="900" i="1" dirty="0" err="1" smtClean="0">
                  <a:latin typeface="Calibri" panose="020F0502020204030204" pitchFamily="34" charset="0"/>
                </a:rPr>
                <a:t>Inc</a:t>
              </a:r>
              <a:r>
                <a:rPr lang="en-US" sz="900" i="1" dirty="0" smtClean="0">
                  <a:latin typeface="Calibri" panose="020F0502020204030204" pitchFamily="34" charset="0"/>
                </a:rPr>
                <a:t> 2 (F)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3975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IDS-MC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8738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IDS-MC </a:t>
              </a:r>
              <a:r>
                <a:rPr lang="en-US" sz="900" dirty="0" err="1" smtClean="0">
                  <a:latin typeface="Calibri" panose="020F0502020204030204" pitchFamily="34" charset="0"/>
                </a:rPr>
                <a:t>Inc</a:t>
              </a:r>
              <a:r>
                <a:rPr lang="en-US" sz="900" dirty="0" smtClean="0">
                  <a:latin typeface="Calibri" panose="020F0502020204030204" pitchFamily="34" charset="0"/>
                </a:rPr>
                <a:t> 2 </a:t>
              </a:r>
              <a:endParaRPr lang="en-US" sz="900" i="1" dirty="0">
                <a:latin typeface="Calibri" panose="020F0502020204030204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185174" y="3276808"/>
              <a:ext cx="1266971" cy="136191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50" b="1" dirty="0" err="1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SIGINT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CESAS II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i="1" dirty="0" smtClean="0">
                  <a:latin typeface="Calibri" panose="020F0502020204030204" pitchFamily="34" charset="0"/>
                </a:rPr>
                <a:t>CEMOS (F)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EMSOR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IBR</a:t>
              </a:r>
              <a:endParaRPr lang="en-US" sz="900" strike="sngStrike" dirty="0" smtClean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i="1" dirty="0" smtClean="0">
                  <a:latin typeface="Calibri" panose="020F0502020204030204" pitchFamily="34" charset="0"/>
                </a:rPr>
                <a:t>SIGMAN (F)</a:t>
              </a:r>
              <a:endParaRPr lang="en-US" sz="900" i="1" strike="sngStrike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TCAC 4.6/4.7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TPCS MPC Refresh</a:t>
              </a:r>
              <a:endParaRPr lang="en-US" sz="900" strike="sngStrike" dirty="0" smtClean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TSCS</a:t>
              </a:r>
              <a:endParaRPr lang="en-US" sz="900" i="1" strike="sngStrike" dirty="0">
                <a:latin typeface="Calibri" panose="020F0502020204030204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9409" y="3535092"/>
              <a:ext cx="1331027" cy="136191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50" b="1" dirty="0" smtClean="0">
                  <a:solidFill>
                    <a:srgbClr val="B40000"/>
                  </a:solidFill>
                  <a:latin typeface="Calibri" panose="020F0502020204030204" pitchFamily="34" charset="0"/>
                </a:rPr>
                <a:t>T/</a:t>
              </a:r>
              <a:r>
                <a:rPr lang="en-US" sz="1050" b="1" dirty="0" err="1" smtClean="0">
                  <a:solidFill>
                    <a:srgbClr val="B40000"/>
                  </a:solidFill>
                  <a:latin typeface="Calibri" panose="020F0502020204030204" pitchFamily="34" charset="0"/>
                </a:rPr>
                <a:t>HUMINT</a:t>
              </a:r>
              <a:endParaRPr lang="en-US" sz="1050" b="1" dirty="0">
                <a:solidFill>
                  <a:srgbClr val="B40000"/>
                </a:solidFill>
                <a:latin typeface="Calibri" panose="020F0502020204030204" pitchFamily="34" charset="0"/>
              </a:endParaRPr>
            </a:p>
            <a:p>
              <a:pPr marL="171450" lvl="1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CIHEP FY14/15</a:t>
              </a:r>
              <a:endParaRPr lang="en-US" sz="900" strike="sngStrike" dirty="0">
                <a:latin typeface="Calibri" panose="020F0502020204030204" pitchFamily="34" charset="0"/>
              </a:endParaRPr>
            </a:p>
            <a:p>
              <a:pPr marL="171450" lvl="1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i="1" dirty="0" smtClean="0">
                  <a:latin typeface="Calibri" panose="020F0502020204030204" pitchFamily="34" charset="0"/>
                </a:rPr>
                <a:t>CIHEP </a:t>
              </a:r>
              <a:r>
                <a:rPr lang="en-US" sz="900" i="1" dirty="0">
                  <a:latin typeface="Calibri" panose="020F0502020204030204" pitchFamily="34" charset="0"/>
                </a:rPr>
                <a:t>Next Gen (F)</a:t>
              </a:r>
            </a:p>
            <a:p>
              <a:pPr marL="171450" lvl="1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GBOSS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 marL="171450" lvl="1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MSIDS</a:t>
              </a:r>
              <a:endParaRPr lang="en-US" sz="900" i="1" strike="sngStrike" dirty="0">
                <a:latin typeface="Calibri" panose="020F0502020204030204" pitchFamily="34" charset="0"/>
              </a:endParaRPr>
            </a:p>
            <a:p>
              <a:pPr marL="171450" lvl="1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i="1" dirty="0" smtClean="0">
                  <a:latin typeface="Calibri" panose="020F0502020204030204" pitchFamily="34" charset="0"/>
                </a:rPr>
                <a:t>MSIDS </a:t>
              </a:r>
              <a:r>
                <a:rPr lang="en-US" sz="900" i="1" dirty="0">
                  <a:latin typeface="Calibri" panose="020F0502020204030204" pitchFamily="34" charset="0"/>
                </a:rPr>
                <a:t>Next Gen (F)</a:t>
              </a:r>
            </a:p>
            <a:p>
              <a:pPr marL="171450" lvl="1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MSWS</a:t>
              </a:r>
              <a:endParaRPr lang="en-US" sz="900" strike="sngStrike" dirty="0">
                <a:latin typeface="Calibri" panose="020F0502020204030204" pitchFamily="34" charset="0"/>
              </a:endParaRPr>
            </a:p>
            <a:p>
              <a:pPr marL="171450" lvl="1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TRSS V6.1</a:t>
              </a:r>
              <a:endParaRPr lang="en-US" sz="900" strike="sngStrike" dirty="0">
                <a:latin typeface="Calibri" panose="020F0502020204030204" pitchFamily="34" charset="0"/>
              </a:endParaRPr>
            </a:p>
            <a:p>
              <a:pPr marL="171450" lvl="1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TSCM</a:t>
              </a:r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5697" y="2330571"/>
              <a:ext cx="1331026" cy="122341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50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EWS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CAP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CVRJ (V)2</a:t>
              </a:r>
              <a:endParaRPr lang="en-US" sz="900" strike="sngStrike" dirty="0" smtClean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MFEW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i="1" dirty="0" smtClean="0">
                  <a:latin typeface="Calibri" panose="020F0502020204030204" pitchFamily="34" charset="0"/>
                </a:rPr>
                <a:t>MEG </a:t>
              </a:r>
              <a:r>
                <a:rPr lang="en-US" sz="900" i="1" dirty="0" err="1" smtClean="0">
                  <a:latin typeface="Calibri" panose="020F0502020204030204" pitchFamily="34" charset="0"/>
                </a:rPr>
                <a:t>FoS</a:t>
              </a:r>
              <a:r>
                <a:rPr lang="en-US" sz="900" i="1" dirty="0" smtClean="0">
                  <a:latin typeface="Calibri" panose="020F0502020204030204" pitchFamily="34" charset="0"/>
                </a:rPr>
                <a:t> (F)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Modi II</a:t>
              </a:r>
              <a:endParaRPr lang="en-US" sz="900" strike="sngStrike" dirty="0" smtClean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i="1" dirty="0" smtClean="0">
                  <a:latin typeface="Calibri" panose="020F0502020204030204" pitchFamily="34" charset="0"/>
                </a:rPr>
                <a:t>SSF (F)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VSI </a:t>
              </a:r>
              <a:endParaRPr lang="en-US" sz="900" i="1" strike="sngStrike" dirty="0" smtClean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8BEE8C52-3429-46F6-B640-2BE1D0B5EAF0}"/>
              </a:ext>
            </a:extLst>
          </p:cNvPr>
          <p:cNvSpPr/>
          <p:nvPr/>
        </p:nvSpPr>
        <p:spPr>
          <a:xfrm>
            <a:off x="4315325" y="1646935"/>
            <a:ext cx="3253722" cy="3276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298660" y="2349898"/>
            <a:ext cx="3353220" cy="2667513"/>
            <a:chOff x="4298660" y="2349898"/>
            <a:chExt cx="3353220" cy="2667513"/>
          </a:xfrm>
        </p:grpSpPr>
        <p:sp>
          <p:nvSpPr>
            <p:cNvPr id="41" name="Rectangle 40"/>
            <p:cNvSpPr/>
            <p:nvPr/>
          </p:nvSpPr>
          <p:spPr>
            <a:xfrm>
              <a:off x="5589787" y="2430620"/>
              <a:ext cx="1185640" cy="94641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50" b="1" dirty="0">
                  <a:solidFill>
                    <a:srgbClr val="B40000"/>
                  </a:solidFill>
                  <a:latin typeface="Calibri" panose="020F0502020204030204" pitchFamily="34" charset="0"/>
                </a:rPr>
                <a:t>EXCOMM 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i="1" dirty="0">
                  <a:latin typeface="Calibri" panose="020F0502020204030204" pitchFamily="34" charset="0"/>
                </a:rPr>
                <a:t>COMSEC</a:t>
              </a:r>
              <a:r>
                <a:rPr lang="en-US" sz="800" i="1" dirty="0">
                  <a:latin typeface="Calibri" panose="020F0502020204030204" pitchFamily="34" charset="0"/>
                </a:rPr>
                <a:t> (E)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DAGR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i="1" dirty="0">
                  <a:latin typeface="Calibri" panose="020F0502020204030204" pitchFamily="34" charset="0"/>
                </a:rPr>
                <a:t>MGUE </a:t>
              </a:r>
              <a:r>
                <a:rPr lang="en-US" sz="800" i="1" dirty="0">
                  <a:latin typeface="Calibri" panose="020F0502020204030204" pitchFamily="34" charset="0"/>
                </a:rPr>
                <a:t>(F)</a:t>
              </a:r>
              <a:r>
                <a:rPr lang="en-US" sz="900" dirty="0">
                  <a:latin typeface="Calibri" panose="020F0502020204030204" pitchFamily="34" charset="0"/>
                </a:rPr>
                <a:t>	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i="1" dirty="0">
                  <a:latin typeface="Calibri" panose="020F0502020204030204" pitchFamily="34" charset="0"/>
                </a:rPr>
                <a:t>SPEED/NPM (E)</a:t>
              </a:r>
            </a:p>
            <a:p>
              <a:pPr>
                <a:tabLst>
                  <a:tab pos="57150" algn="l"/>
                </a:tabLst>
              </a:pPr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621731" y="2423188"/>
              <a:ext cx="1030149" cy="17774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50" b="1" dirty="0" smtClean="0">
                  <a:solidFill>
                    <a:srgbClr val="B40000"/>
                  </a:solidFill>
                  <a:latin typeface="Calibri" panose="020F0502020204030204" pitchFamily="34" charset="0"/>
                </a:rPr>
                <a:t>GR</a:t>
              </a:r>
              <a:endParaRPr lang="en-US" sz="9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HFR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HFR II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IISR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MBR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MBR II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MCR FoS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i="1" dirty="0" smtClean="0">
                  <a:latin typeface="Calibri" panose="020F0502020204030204" pitchFamily="34" charset="0"/>
                </a:rPr>
                <a:t>SINCGARS </a:t>
              </a:r>
              <a:r>
                <a:rPr lang="en-US" sz="900" i="1" dirty="0">
                  <a:latin typeface="Calibri" panose="020F0502020204030204" pitchFamily="34" charset="0"/>
                </a:rPr>
                <a:t>(E)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THHR    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THHR (V) 3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THHR-SVA</a:t>
              </a:r>
            </a:p>
            <a:p>
              <a:pPr marL="117475" indent="-117475"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	</a:t>
              </a:r>
              <a:endParaRPr lang="en-US" sz="9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584517" y="3131726"/>
              <a:ext cx="1355734" cy="180049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50" b="1" dirty="0" smtClean="0">
                  <a:solidFill>
                    <a:srgbClr val="B40000"/>
                  </a:solidFill>
                  <a:latin typeface="Calibri" panose="020F0502020204030204" pitchFamily="34" charset="0"/>
                </a:rPr>
                <a:t>THC2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latin typeface="Calibri" panose="020F0502020204030204" pitchFamily="34" charset="0"/>
                </a:rPr>
                <a:t>AN/TRC-170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latin typeface="Calibri" panose="020F0502020204030204" pitchFamily="34" charset="0"/>
                </a:rPr>
                <a:t>AN/MRC-142B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latin typeface="Calibri" panose="020F0502020204030204" pitchFamily="34" charset="0"/>
                </a:rPr>
                <a:t>AN/MRC-142C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latin typeface="Calibri" panose="020F0502020204030204" pitchFamily="34" charset="0"/>
                </a:rPr>
                <a:t>AN/MRC-142D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i="1" dirty="0">
                  <a:latin typeface="Calibri" panose="020F0502020204030204" pitchFamily="34" charset="0"/>
                </a:rPr>
                <a:t>FSO (F)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latin typeface="Calibri" panose="020F0502020204030204" pitchFamily="34" charset="0"/>
                </a:rPr>
                <a:t>LOS-R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latin typeface="Calibri" panose="020F0502020204030204" pitchFamily="34" charset="0"/>
                </a:rPr>
                <a:t>NGT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latin typeface="Calibri" panose="020F0502020204030204" pitchFamily="34" charset="0"/>
                </a:rPr>
                <a:t>TEAMS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latin typeface="Calibri" panose="020F0502020204030204" pitchFamily="34" charset="0"/>
                </a:rPr>
                <a:t>WPPL-D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latin typeface="Calibri" panose="020F0502020204030204" pitchFamily="34" charset="0"/>
                </a:rPr>
                <a:t>WPPL</a:t>
              </a:r>
            </a:p>
            <a:p>
              <a:endParaRPr lang="en-US" sz="1050" b="1" dirty="0">
                <a:solidFill>
                  <a:srgbClr val="B4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8091" y="2349898"/>
              <a:ext cx="1376355" cy="150041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50" b="1" dirty="0" smtClean="0">
                  <a:solidFill>
                    <a:srgbClr val="B40000"/>
                  </a:solidFill>
                  <a:latin typeface="Calibri" panose="020F0502020204030204" pitchFamily="34" charset="0"/>
                </a:rPr>
                <a:t>Radars</a:t>
              </a:r>
              <a:endParaRPr lang="en-US" sz="1050" b="1" dirty="0">
                <a:solidFill>
                  <a:srgbClr val="B40000"/>
                </a:solidFill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AN/TPS-59A(V)3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AN/TPS-59 Sustainment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AN/TPS-59 DREX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AN/TPS-59 Mode 5 IFF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FMS </a:t>
              </a:r>
              <a:r>
                <a:rPr lang="en-US" sz="900" dirty="0" smtClean="0">
                  <a:latin typeface="Calibri" panose="020F0502020204030204" pitchFamily="34" charset="0"/>
                </a:rPr>
                <a:t>Cases (18) (International Program)	</a:t>
              </a:r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298660" y="3793999"/>
              <a:ext cx="1437138" cy="122341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50" b="1" dirty="0" smtClean="0">
                  <a:solidFill>
                    <a:srgbClr val="B40000"/>
                  </a:solidFill>
                  <a:latin typeface="Calibri" panose="020F0502020204030204" pitchFamily="34" charset="0"/>
                </a:rPr>
                <a:t>SATCOM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3975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GBS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3975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SCI-COMMS-HBSI-PT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3975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SMART-T AEHF UG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3975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VSAT FoS L/M/S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3975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VSAT-E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>
                <a:tabLst>
                  <a:tab pos="53975" algn="l"/>
                </a:tabLst>
              </a:pPr>
              <a:endParaRPr lang="en-US" sz="900" dirty="0">
                <a:latin typeface="Calibri" panose="020F0502020204030204" pitchFamily="34" charset="0"/>
              </a:endParaRPr>
            </a:p>
            <a:p>
              <a:pPr>
                <a:tabLst>
                  <a:tab pos="53975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	</a:t>
              </a:r>
              <a:endParaRPr lang="en-US" sz="9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681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36457" y="228600"/>
            <a:ext cx="3707543" cy="487362"/>
          </a:xfrm>
        </p:spPr>
        <p:txBody>
          <a:bodyPr/>
          <a:lstStyle/>
          <a:p>
            <a:r>
              <a:rPr lang="en-US" dirty="0" smtClean="0"/>
              <a:t>PM CS Business Opportunities</a:t>
            </a:r>
            <a:endParaRPr lang="en-US" dirty="0"/>
          </a:p>
        </p:txBody>
      </p:sp>
      <p:grpSp>
        <p:nvGrpSpPr>
          <p:cNvPr id="90" name="Group 89"/>
          <p:cNvGrpSpPr/>
          <p:nvPr/>
        </p:nvGrpSpPr>
        <p:grpSpPr>
          <a:xfrm>
            <a:off x="393439" y="1239838"/>
            <a:ext cx="8534400" cy="5212080"/>
            <a:chOff x="393439" y="1239838"/>
            <a:chExt cx="8534400" cy="5212080"/>
          </a:xfrm>
        </p:grpSpPr>
        <p:sp>
          <p:nvSpPr>
            <p:cNvPr id="91" name="Rectangle 7"/>
            <p:cNvSpPr>
              <a:spLocks noChangeAspect="1" noChangeArrowheads="1"/>
            </p:cNvSpPr>
            <p:nvPr/>
          </p:nvSpPr>
          <p:spPr bwMode="auto">
            <a:xfrm>
              <a:off x="4432039" y="5971644"/>
              <a:ext cx="2122375" cy="480274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charset="0"/>
                </a:rPr>
                <a:t>Production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charset="0"/>
                </a:rPr>
                <a:t>&amp;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charset="0"/>
                </a:rPr>
                <a:t>Deployment</a:t>
              </a:r>
            </a:p>
          </p:txBody>
        </p:sp>
        <p:sp>
          <p:nvSpPr>
            <p:cNvPr id="92" name="Rectangle 9"/>
            <p:cNvSpPr>
              <a:spLocks noChangeAspect="1" noChangeArrowheads="1"/>
            </p:cNvSpPr>
            <p:nvPr/>
          </p:nvSpPr>
          <p:spPr bwMode="auto">
            <a:xfrm>
              <a:off x="2450839" y="5971642"/>
              <a:ext cx="1981200" cy="480274"/>
            </a:xfrm>
            <a:prstGeom prst="rect">
              <a:avLst/>
            </a:prstGeom>
            <a:solidFill>
              <a:srgbClr val="1F497D">
                <a:lumMod val="75000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charset="0"/>
                </a:rPr>
                <a:t>Engineering Manufacturing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charset="0"/>
                </a:rPr>
                <a:t>&amp;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charset="0"/>
                </a:rPr>
                <a:t>Development</a:t>
              </a:r>
            </a:p>
          </p:txBody>
        </p:sp>
        <p:sp>
          <p:nvSpPr>
            <p:cNvPr id="93" name="Rectangle 10"/>
            <p:cNvSpPr>
              <a:spLocks noChangeAspect="1" noChangeArrowheads="1"/>
            </p:cNvSpPr>
            <p:nvPr/>
          </p:nvSpPr>
          <p:spPr bwMode="auto">
            <a:xfrm>
              <a:off x="393439" y="5970209"/>
              <a:ext cx="2057399" cy="481708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charset="0"/>
                </a:rPr>
                <a:t>Technology Maturation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charset="0"/>
                </a:rPr>
                <a:t>&amp;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charset="0"/>
                </a:rPr>
                <a:t>Risk Reduction</a:t>
              </a: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393439" y="1239838"/>
              <a:ext cx="8534400" cy="4721804"/>
              <a:chOff x="1447800" y="1395414"/>
              <a:chExt cx="5334000" cy="5228486"/>
            </a:xfrm>
          </p:grpSpPr>
          <p:sp>
            <p:nvSpPr>
              <p:cNvPr id="95" name="Rectangle 4"/>
              <p:cNvSpPr>
                <a:spLocks noChangeArrowheads="1"/>
              </p:cNvSpPr>
              <p:nvPr/>
            </p:nvSpPr>
            <p:spPr bwMode="auto">
              <a:xfrm>
                <a:off x="1447800" y="1625256"/>
                <a:ext cx="1066800" cy="4998644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Rectangle 4"/>
              <p:cNvSpPr>
                <a:spLocks noChangeArrowheads="1"/>
              </p:cNvSpPr>
              <p:nvPr/>
            </p:nvSpPr>
            <p:spPr bwMode="auto">
              <a:xfrm>
                <a:off x="2514600" y="1625256"/>
                <a:ext cx="1066800" cy="4998643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Rectangle 4"/>
              <p:cNvSpPr>
                <a:spLocks noChangeArrowheads="1"/>
              </p:cNvSpPr>
              <p:nvPr/>
            </p:nvSpPr>
            <p:spPr bwMode="auto">
              <a:xfrm>
                <a:off x="3581400" y="1625256"/>
                <a:ext cx="1066800" cy="4998643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Rectangle 4"/>
              <p:cNvSpPr>
                <a:spLocks noChangeArrowheads="1"/>
              </p:cNvSpPr>
              <p:nvPr/>
            </p:nvSpPr>
            <p:spPr bwMode="auto">
              <a:xfrm>
                <a:off x="4648200" y="1625256"/>
                <a:ext cx="1066800" cy="4998643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Rectangle 4"/>
              <p:cNvSpPr>
                <a:spLocks noChangeArrowheads="1"/>
              </p:cNvSpPr>
              <p:nvPr/>
            </p:nvSpPr>
            <p:spPr bwMode="auto">
              <a:xfrm>
                <a:off x="5715000" y="1625256"/>
                <a:ext cx="1066800" cy="4998643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Text Box 25"/>
              <p:cNvSpPr txBox="1">
                <a:spLocks noChangeArrowheads="1"/>
              </p:cNvSpPr>
              <p:nvPr/>
            </p:nvSpPr>
            <p:spPr bwMode="auto">
              <a:xfrm>
                <a:off x="3902839" y="1395414"/>
                <a:ext cx="363882" cy="211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charset="0"/>
                  </a:rPr>
                  <a:t>2019</a:t>
                </a:r>
              </a:p>
            </p:txBody>
          </p:sp>
          <p:sp>
            <p:nvSpPr>
              <p:cNvPr id="101" name="Text Box 25"/>
              <p:cNvSpPr txBox="1">
                <a:spLocks noChangeArrowheads="1"/>
              </p:cNvSpPr>
              <p:nvPr/>
            </p:nvSpPr>
            <p:spPr bwMode="auto">
              <a:xfrm>
                <a:off x="4973722" y="1395414"/>
                <a:ext cx="363882" cy="211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charset="0"/>
                  </a:rPr>
                  <a:t>2020</a:t>
                </a:r>
              </a:p>
            </p:txBody>
          </p:sp>
          <p:sp>
            <p:nvSpPr>
              <p:cNvPr id="102" name="Text Box 25"/>
              <p:cNvSpPr txBox="1">
                <a:spLocks noChangeArrowheads="1"/>
              </p:cNvSpPr>
              <p:nvPr/>
            </p:nvSpPr>
            <p:spPr bwMode="auto">
              <a:xfrm>
                <a:off x="6044602" y="1395414"/>
                <a:ext cx="363882" cy="211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charset="0"/>
                  </a:rPr>
                  <a:t>2021</a:t>
                </a:r>
              </a:p>
            </p:txBody>
          </p:sp>
          <p:sp>
            <p:nvSpPr>
              <p:cNvPr id="103" name="Text Box 25"/>
              <p:cNvSpPr txBox="1">
                <a:spLocks noChangeArrowheads="1"/>
              </p:cNvSpPr>
              <p:nvPr/>
            </p:nvSpPr>
            <p:spPr bwMode="auto">
              <a:xfrm>
                <a:off x="1761077" y="1395414"/>
                <a:ext cx="363882" cy="211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charset="0"/>
                  </a:rPr>
                  <a:t>2017</a:t>
                </a:r>
              </a:p>
            </p:txBody>
          </p:sp>
          <p:sp>
            <p:nvSpPr>
              <p:cNvPr id="104" name="Text Box 25"/>
              <p:cNvSpPr txBox="1">
                <a:spLocks noChangeArrowheads="1"/>
              </p:cNvSpPr>
              <p:nvPr/>
            </p:nvSpPr>
            <p:spPr bwMode="auto">
              <a:xfrm>
                <a:off x="2831959" y="1395414"/>
                <a:ext cx="363882" cy="211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charset="0"/>
                  </a:rPr>
                  <a:t>2018</a:t>
                </a: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3400119" y="1764956"/>
            <a:ext cx="5528616" cy="4686960"/>
            <a:chOff x="3400119" y="1764956"/>
            <a:chExt cx="5528616" cy="4686960"/>
          </a:xfrm>
        </p:grpSpPr>
        <p:sp>
          <p:nvSpPr>
            <p:cNvPr id="106" name="Rectangle 26"/>
            <p:cNvSpPr>
              <a:spLocks noChangeArrowheads="1"/>
            </p:cNvSpPr>
            <p:nvPr/>
          </p:nvSpPr>
          <p:spPr bwMode="auto">
            <a:xfrm>
              <a:off x="3409643" y="1766466"/>
              <a:ext cx="5153331" cy="279279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lIns="91362" tIns="45682" rIns="91362" bIns="45682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 NGT – C &amp; X Band</a:t>
              </a:r>
            </a:p>
          </p:txBody>
        </p:sp>
        <p:sp>
          <p:nvSpPr>
            <p:cNvPr id="107" name="Rectangle 7"/>
            <p:cNvSpPr>
              <a:spLocks noChangeAspect="1" noChangeArrowheads="1"/>
            </p:cNvSpPr>
            <p:nvPr/>
          </p:nvSpPr>
          <p:spPr bwMode="auto">
            <a:xfrm>
              <a:off x="6564442" y="5972721"/>
              <a:ext cx="2353872" cy="479195"/>
            </a:xfrm>
            <a:prstGeom prst="rect">
              <a:avLst/>
            </a:prstGeom>
            <a:solidFill>
              <a:srgbClr val="996633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charset="0"/>
                </a:rPr>
                <a:t>Operations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charset="0"/>
                </a:rPr>
                <a:t>and Support</a:t>
              </a:r>
            </a:p>
          </p:txBody>
        </p:sp>
        <p:sp>
          <p:nvSpPr>
            <p:cNvPr id="108" name="Rectangle 26"/>
            <p:cNvSpPr>
              <a:spLocks noChangeArrowheads="1"/>
            </p:cNvSpPr>
            <p:nvPr/>
          </p:nvSpPr>
          <p:spPr bwMode="auto">
            <a:xfrm>
              <a:off x="3409644" y="2288596"/>
              <a:ext cx="5506330" cy="34766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62" tIns="45682" rIns="91362" bIns="45682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0" dirty="0">
                  <a:solidFill>
                    <a:prstClr val="white"/>
                  </a:solidFill>
                </a:rPr>
                <a:t>AN/MRC-142 and </a:t>
              </a:r>
              <a:r>
                <a:rPr lang="en-US" sz="1200" b="1" kern="0" dirty="0" smtClean="0">
                  <a:solidFill>
                    <a:prstClr val="white"/>
                  </a:solidFill>
                </a:rPr>
                <a:t>WPPL Replacement </a:t>
              </a:r>
              <a:endParaRPr lang="en-US" sz="1200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>
              <a:off x="8562975" y="1764956"/>
              <a:ext cx="365760" cy="283464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lIns="91362" tIns="45682" rIns="91362" bIns="45682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b="1" kern="0" dirty="0">
                  <a:solidFill>
                    <a:prstClr val="white"/>
                  </a:solidFill>
                </a:rPr>
                <a:t> NGT </a:t>
              </a:r>
            </a:p>
            <a:p>
              <a:pPr algn="ctr" rtl="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b="1" kern="0" dirty="0" smtClean="0">
                  <a:solidFill>
                    <a:prstClr val="white"/>
                  </a:solidFill>
                </a:rPr>
                <a:t>C &amp; X Band</a:t>
              </a:r>
              <a:endParaRPr lang="en-US" sz="600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/>
          </p:nvSpPr>
          <p:spPr bwMode="auto">
            <a:xfrm>
              <a:off x="6557246" y="2833827"/>
              <a:ext cx="2366195" cy="366573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lIns="91362" tIns="45682" rIns="91362" bIns="45682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Next-Generation SATCOM</a:t>
              </a:r>
            </a:p>
          </p:txBody>
        </p:sp>
        <p:sp>
          <p:nvSpPr>
            <p:cNvPr id="111" name="Rectangle 26"/>
            <p:cNvSpPr>
              <a:spLocks noChangeArrowheads="1"/>
            </p:cNvSpPr>
            <p:nvPr/>
          </p:nvSpPr>
          <p:spPr bwMode="auto">
            <a:xfrm>
              <a:off x="3400668" y="3371081"/>
              <a:ext cx="2110817" cy="34766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lIns="91362" tIns="45682" rIns="91362" bIns="45682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0" dirty="0" smtClean="0">
                  <a:solidFill>
                    <a:prstClr val="white"/>
                  </a:solidFill>
                </a:rPr>
                <a:t>High Frequency Radio </a:t>
              </a:r>
              <a:endParaRPr lang="en-US" sz="1200" b="1" kern="0" dirty="0">
                <a:solidFill>
                  <a:prstClr val="white"/>
                </a:solidFill>
              </a:endParaRPr>
            </a:p>
            <a:p>
              <a:pPr algn="ctr" rtl="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0" dirty="0">
                  <a:solidFill>
                    <a:prstClr val="white"/>
                  </a:solidFill>
                </a:rPr>
                <a:t>Replacement </a:t>
              </a:r>
            </a:p>
          </p:txBody>
        </p:sp>
        <p:sp>
          <p:nvSpPr>
            <p:cNvPr id="112" name="Rectangle 26"/>
            <p:cNvSpPr>
              <a:spLocks noChangeArrowheads="1"/>
            </p:cNvSpPr>
            <p:nvPr/>
          </p:nvSpPr>
          <p:spPr bwMode="auto">
            <a:xfrm>
              <a:off x="3400119" y="4043083"/>
              <a:ext cx="3362631" cy="34766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lIns="91362" tIns="45682" rIns="91362" bIns="45682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0" dirty="0" smtClean="0">
                  <a:solidFill>
                    <a:prstClr val="white"/>
                  </a:solidFill>
                </a:rPr>
                <a:t>Multi Channel Radio </a:t>
              </a:r>
              <a:endParaRPr lang="en-US" sz="1200" b="1" kern="0" dirty="0">
                <a:solidFill>
                  <a:prstClr val="white"/>
                </a:solidFill>
              </a:endParaRPr>
            </a:p>
            <a:p>
              <a:pPr algn="ctr" rtl="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0" dirty="0" smtClean="0">
                  <a:solidFill>
                    <a:prstClr val="white"/>
                  </a:solidFill>
                </a:rPr>
                <a:t>Family of Systems</a:t>
              </a:r>
              <a:endParaRPr lang="en-US" sz="1200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>
              <a:off x="5504615" y="4430003"/>
              <a:ext cx="3419448" cy="351054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lIns="91362" tIns="45682" rIns="91362" bIns="45682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0" dirty="0" smtClean="0">
                  <a:solidFill>
                    <a:prstClr val="white"/>
                  </a:solidFill>
                </a:rPr>
                <a:t>Multi Channel Radio (MCR) </a:t>
              </a:r>
              <a:r>
                <a:rPr lang="en-US" sz="1200" b="1" kern="0" dirty="0" err="1" smtClean="0">
                  <a:solidFill>
                    <a:prstClr val="white"/>
                  </a:solidFill>
                </a:rPr>
                <a:t>FoS</a:t>
              </a:r>
              <a:r>
                <a:rPr lang="en-US" sz="1200" b="1" kern="0" dirty="0" smtClean="0">
                  <a:solidFill>
                    <a:prstClr val="white"/>
                  </a:solidFill>
                </a:rPr>
                <a:t> Fielding</a:t>
              </a:r>
              <a:endParaRPr lang="en-US" sz="1200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114" name="Rectangle 26"/>
            <p:cNvSpPr>
              <a:spLocks noChangeArrowheads="1"/>
            </p:cNvSpPr>
            <p:nvPr/>
          </p:nvSpPr>
          <p:spPr bwMode="auto">
            <a:xfrm>
              <a:off x="5505691" y="3367089"/>
              <a:ext cx="3419856" cy="347661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lIns="91362" tIns="45682" rIns="91362" bIns="45682" anchor="ctr"/>
            <a:lstStyle/>
            <a:p>
              <a:pPr algn="ctr" rtl="1"/>
              <a:r>
                <a:rPr lang="en-US" sz="1200" b="1" kern="0" dirty="0">
                  <a:solidFill>
                    <a:prstClr val="white"/>
                  </a:solidFill>
                </a:rPr>
                <a:t>High Frequency Radio </a:t>
              </a:r>
              <a:r>
                <a:rPr lang="en-US" sz="1200" b="1" kern="0" dirty="0" smtClean="0">
                  <a:solidFill>
                    <a:prstClr val="white"/>
                  </a:solidFill>
                </a:rPr>
                <a:t>Fielding</a:t>
              </a:r>
              <a:endParaRPr lang="en-US" sz="1200" b="1" kern="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958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0" y="228600"/>
            <a:ext cx="3810000" cy="487362"/>
          </a:xfrm>
        </p:spPr>
        <p:txBody>
          <a:bodyPr/>
          <a:lstStyle/>
          <a:p>
            <a:r>
              <a:rPr lang="en-US" dirty="0" smtClean="0"/>
              <a:t>PM CS Business Opportunities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544982"/>
              </p:ext>
            </p:extLst>
          </p:nvPr>
        </p:nvGraphicFramePr>
        <p:xfrm>
          <a:off x="1371601" y="1524000"/>
          <a:ext cx="6858000" cy="3276597"/>
        </p:xfrm>
        <a:graphic>
          <a:graphicData uri="http://schemas.openxmlformats.org/drawingml/2006/table">
            <a:tbl>
              <a:tblPr firstRow="1" bandRow="1"/>
              <a:tblGrid>
                <a:gridCol w="5141782"/>
                <a:gridCol w="1716218"/>
              </a:tblGrid>
              <a:tr h="470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latin typeface="+mj-lt"/>
                        </a:rPr>
                        <a:t>Title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latin typeface="+mj-lt"/>
                        </a:rPr>
                        <a:t>Planned RFP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507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36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NGT (RFP)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36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2QFY19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507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36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NGT (FRP)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36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4QFY21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507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36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AN/MRC-142 / WPPL Replacement Mast &amp; Integration (RFP)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36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3QFY19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507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36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AN/MRC-142 / WPPL Replacement Mast &amp; Integration (FRP)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36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3QFY22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507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36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Next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Generation SATCOM (RFP)</a:t>
                      </a:r>
                      <a:endParaRPr lang="en-US" sz="1200" b="1" dirty="0" smtClean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36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3QFY20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507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36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Next Generation SATCOM DT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36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2QFY21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50716">
                <a:tc>
                  <a:txBody>
                    <a:bodyPr/>
                    <a:lstStyle/>
                    <a:p>
                      <a:pPr marL="0" marR="0" lvl="0" indent="0" algn="l" defTabSz="9136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High Frequency Radio Replacement (HFR II)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6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4QFY19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50716">
                <a:tc>
                  <a:txBody>
                    <a:bodyPr/>
                    <a:lstStyle/>
                    <a:p>
                      <a:pPr marL="0" marR="0" lvl="0" indent="0" algn="l" defTabSz="9136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Multi Channel Radio (MCR) Family of Systems (FoS)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6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N/A (Army Contract)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44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1219199" y="4412464"/>
            <a:ext cx="685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/>
              <a:t>QUESTIONS?</a:t>
            </a:r>
            <a:endParaRPr lang="en-US" sz="5000" b="1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8" y="1191282"/>
            <a:ext cx="3200400" cy="32004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792858" y="5218591"/>
            <a:ext cx="3710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Contact PfM CES: PFMCES@usmc.mil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98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7712" y="236948"/>
            <a:ext cx="3352800" cy="487362"/>
          </a:xfrm>
        </p:spPr>
        <p:txBody>
          <a:bodyPr/>
          <a:lstStyle/>
          <a:p>
            <a:r>
              <a:rPr lang="en-US" dirty="0" smtClean="0"/>
              <a:t> Command Element Systems</a:t>
            </a:r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1380512" y="456927"/>
            <a:ext cx="6414013" cy="6414013"/>
          </a:xfrm>
          <a:prstGeom prst="ellipse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7" y="4119022"/>
            <a:ext cx="1365292" cy="1963258"/>
          </a:xfrm>
          <a:prstGeom prst="rect">
            <a:avLst/>
          </a:prstGeom>
          <a:noFill/>
          <a:ln>
            <a:noFill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313" y="2066057"/>
            <a:ext cx="1368095" cy="1963258"/>
          </a:xfrm>
          <a:prstGeom prst="rect">
            <a:avLst/>
          </a:prstGeom>
          <a:noFill/>
          <a:ln>
            <a:noFill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350" y="4111118"/>
            <a:ext cx="1365292" cy="1963258"/>
          </a:xfrm>
          <a:prstGeom prst="rect">
            <a:avLst/>
          </a:prstGeom>
          <a:noFill/>
          <a:ln>
            <a:noFill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03" y="2066057"/>
            <a:ext cx="1365292" cy="196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7737" y="2066057"/>
            <a:ext cx="2786905" cy="4008319"/>
          </a:xfrm>
          <a:prstGeom prst="rect">
            <a:avLst/>
          </a:pr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87111" y="3733527"/>
            <a:ext cx="43897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“C2 is a function of a commander’s ability to sense, make sense of, and act upon information. As a modern force, we must continue to put ourselves into position to gain all the possible advantages of networking.” </a:t>
            </a:r>
            <a:endParaRPr lang="en-US" sz="1400" b="1" i="1" dirty="0">
              <a:latin typeface="Garamond" panose="020204040303010108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87112" y="4823663"/>
            <a:ext cx="41929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“We </a:t>
            </a:r>
            <a:r>
              <a:rPr lang="en-US" sz="1400" b="1" i="1" dirty="0">
                <a:solidFill>
                  <a:srgbClr val="000000"/>
                </a:solidFill>
                <a:latin typeface="Garamond" panose="02020404030301010803" pitchFamily="18" charset="0"/>
              </a:rPr>
              <a:t>will seek to exploit all the advantages conferred by richly networked communications and attempt to deny those same advantages to the enemy</a:t>
            </a:r>
            <a:r>
              <a:rPr lang="en-US" sz="1400" b="1" i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.”</a:t>
            </a:r>
            <a:endParaRPr lang="en-US" sz="1400" b="1" i="1" dirty="0">
              <a:latin typeface="Garamond" panose="020204040303010108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80711" y="5675020"/>
            <a:ext cx="42372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“The </a:t>
            </a:r>
            <a:r>
              <a:rPr lang="en-US" sz="1400" b="1" i="1" dirty="0">
                <a:solidFill>
                  <a:srgbClr val="000000"/>
                </a:solidFill>
                <a:latin typeface="Garamond" panose="02020404030301010803" pitchFamily="18" charset="0"/>
              </a:rPr>
              <a:t>MAGTF must draw on the full portfolio of U.S. intelligence systems, including space-based assets, to build and maintain an accurate, current, and actionable operational knowledge base. </a:t>
            </a:r>
            <a:r>
              <a:rPr lang="en-US" sz="1400" b="1" i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”  - MOC</a:t>
            </a:r>
            <a:endParaRPr lang="en-US" sz="1400" b="1" i="1" dirty="0">
              <a:latin typeface="Garamond" panose="02020404030301010803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218009" y="3812704"/>
            <a:ext cx="2123924" cy="2585323"/>
            <a:chOff x="7503205" y="4554540"/>
            <a:chExt cx="2123924" cy="2585323"/>
          </a:xfrm>
        </p:grpSpPr>
        <p:sp>
          <p:nvSpPr>
            <p:cNvPr id="14" name="TextBox 13"/>
            <p:cNvSpPr txBox="1"/>
            <p:nvPr/>
          </p:nvSpPr>
          <p:spPr>
            <a:xfrm>
              <a:off x="7503205" y="4554540"/>
              <a:ext cx="2123924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b="1" cap="small" dirty="0" smtClean="0">
                  <a:solidFill>
                    <a:srgbClr val="000041"/>
                  </a:solidFill>
                  <a:latin typeface="Arial Narrow" panose="020B0606020202030204" pitchFamily="34" charset="0"/>
                </a:rPr>
                <a:t>PM Command and Control Systems</a:t>
              </a:r>
            </a:p>
            <a:p>
              <a:pPr>
                <a:spcBef>
                  <a:spcPts val="0"/>
                </a:spcBef>
                <a:spcAft>
                  <a:spcPts val="1200"/>
                </a:spcAft>
              </a:pPr>
              <a:endParaRPr lang="en-US" sz="2000" b="1" cap="small" dirty="0" smtClean="0">
                <a:solidFill>
                  <a:srgbClr val="000041"/>
                </a:solidFill>
                <a:latin typeface="Arial Narrow" panose="020B0606020202030204" pitchFamily="34" charset="0"/>
              </a:endParaRPr>
            </a:p>
            <a:p>
              <a:pPr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b="1" cap="small" dirty="0" smtClean="0">
                  <a:solidFill>
                    <a:srgbClr val="000041"/>
                  </a:solidFill>
                  <a:latin typeface="Arial Narrow" panose="020B0606020202030204" pitchFamily="34" charset="0"/>
                </a:rPr>
                <a:t>PM Communications Systems </a:t>
              </a:r>
            </a:p>
            <a:p>
              <a:pPr>
                <a:spcBef>
                  <a:spcPts val="0"/>
                </a:spcBef>
                <a:spcAft>
                  <a:spcPts val="1200"/>
                </a:spcAft>
              </a:pPr>
              <a:endParaRPr lang="en-US" sz="500" b="1" cap="small" dirty="0" smtClean="0">
                <a:solidFill>
                  <a:srgbClr val="000041"/>
                </a:solidFill>
                <a:latin typeface="Arial Narrow" panose="020B0606020202030204" pitchFamily="34" charset="0"/>
              </a:endParaRPr>
            </a:p>
            <a:p>
              <a:pPr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b="1" cap="small" dirty="0" smtClean="0">
                  <a:solidFill>
                    <a:srgbClr val="000041"/>
                  </a:solidFill>
                  <a:latin typeface="Arial Narrow" panose="020B0606020202030204" pitchFamily="34" charset="0"/>
                </a:rPr>
                <a:t>PM Intelligence Systems</a:t>
              </a:r>
              <a:endParaRPr lang="en-US" sz="1600" b="1" cap="small" dirty="0">
                <a:solidFill>
                  <a:srgbClr val="000041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7731228" y="5389763"/>
              <a:ext cx="1554480" cy="0"/>
            </a:xfrm>
            <a:prstGeom prst="line">
              <a:avLst/>
            </a:prstGeom>
            <a:ln w="12700">
              <a:solidFill>
                <a:srgbClr val="A11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731228" y="6380363"/>
              <a:ext cx="1554480" cy="0"/>
            </a:xfrm>
            <a:prstGeom prst="line">
              <a:avLst/>
            </a:prstGeom>
            <a:ln w="12700">
              <a:solidFill>
                <a:srgbClr val="A11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2132" y="917265"/>
            <a:ext cx="3286277" cy="235906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495312" y="3276327"/>
            <a:ext cx="3048000" cy="30777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Future “Five </a:t>
            </a:r>
            <a:r>
              <a:rPr lang="en-US" sz="1400" b="1" dirty="0">
                <a:solidFill>
                  <a:schemeClr val="bg1"/>
                </a:solidFill>
              </a:rPr>
              <a:t>Drivers of Change”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09800" y="1141921"/>
            <a:ext cx="381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Garamond" panose="02020404030301010803" pitchFamily="18" charset="0"/>
              </a:rPr>
              <a:t>“No single activity in war is more important than command and control</a:t>
            </a:r>
            <a:r>
              <a:rPr lang="en-US" b="1" i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.” - MCDP 6</a:t>
            </a:r>
            <a:endParaRPr lang="en-US" b="1" i="1" dirty="0">
              <a:latin typeface="Garamond" panose="02020404030301010803" pitchFamily="18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17" y="2987775"/>
            <a:ext cx="1510845" cy="2181398"/>
          </a:xfrm>
          <a:prstGeom prst="rect">
            <a:avLst/>
          </a:prstGeom>
          <a:noFill/>
          <a:ln>
            <a:noFill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951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4400"/>
            <a:ext cx="8534400" cy="57912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38800" y="228600"/>
            <a:ext cx="3352800" cy="487363"/>
          </a:xfrm>
        </p:spPr>
        <p:txBody>
          <a:bodyPr/>
          <a:lstStyle/>
          <a:p>
            <a:r>
              <a:rPr lang="en-US" dirty="0" err="1" smtClean="0"/>
              <a:t>PfM</a:t>
            </a:r>
            <a:r>
              <a:rPr lang="en-US" dirty="0" smtClean="0"/>
              <a:t> CES Portfolio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162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24600" y="228600"/>
            <a:ext cx="2362200" cy="487362"/>
          </a:xfrm>
        </p:spPr>
        <p:txBody>
          <a:bodyPr/>
          <a:lstStyle/>
          <a:p>
            <a:r>
              <a:rPr lang="en-US" dirty="0" smtClean="0"/>
              <a:t>CES Organization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124134" y="2373754"/>
            <a:ext cx="7938" cy="3871528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2"/>
          <p:cNvSpPr>
            <a:spLocks noChangeArrowheads="1"/>
          </p:cNvSpPr>
          <p:nvPr/>
        </p:nvSpPr>
        <p:spPr bwMode="auto">
          <a:xfrm>
            <a:off x="76200" y="2590800"/>
            <a:ext cx="2174786" cy="515434"/>
          </a:xfrm>
          <a:prstGeom prst="rect">
            <a:avLst/>
          </a:prstGeom>
          <a:solidFill>
            <a:srgbClr val="002060"/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Program 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Manager (PM)</a:t>
            </a:r>
          </a:p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Intelligence Systems (IS)</a:t>
            </a: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/>
            <a:r>
              <a:rPr lang="en-US" sz="1200" b="1" dirty="0" smtClean="0">
                <a:solidFill>
                  <a:srgbClr val="FFC000"/>
                </a:solidFill>
                <a:latin typeface="Calibri" pitchFamily="34" charset="0"/>
              </a:rPr>
              <a:t>Col Dave </a:t>
            </a:r>
            <a:r>
              <a:rPr lang="en-US" sz="1200" b="1" dirty="0">
                <a:solidFill>
                  <a:srgbClr val="FFC000"/>
                </a:solidFill>
                <a:latin typeface="Calibri" pitchFamily="34" charset="0"/>
              </a:rPr>
              <a:t>Burton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3159446"/>
            <a:ext cx="2174786" cy="432692"/>
          </a:xfrm>
          <a:prstGeom prst="rect">
            <a:avLst/>
          </a:prstGeom>
          <a:solidFill>
            <a:srgbClr val="002060"/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Deputy Program 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Manager (DPM)</a:t>
            </a: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/>
            <a:r>
              <a:rPr lang="en-US" sz="1200" b="1" dirty="0">
                <a:solidFill>
                  <a:srgbClr val="FFC000"/>
                </a:solidFill>
                <a:latin typeface="Calibri" pitchFamily="34" charset="0"/>
              </a:rPr>
              <a:t>Mr. Michael Stanford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125140" y="4011775"/>
            <a:ext cx="255949" cy="1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118865" y="4553938"/>
            <a:ext cx="255949" cy="1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25141" y="5134737"/>
            <a:ext cx="255949" cy="1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118864" y="5762451"/>
            <a:ext cx="255949" cy="1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125140" y="6245282"/>
            <a:ext cx="280095" cy="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>
            <a:off x="1132072" y="2375160"/>
            <a:ext cx="6028458" cy="1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387043" y="1452701"/>
            <a:ext cx="3873" cy="4792581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241484" y="2590800"/>
            <a:ext cx="2330866" cy="536835"/>
          </a:xfrm>
          <a:prstGeom prst="rect">
            <a:avLst/>
          </a:prstGeom>
          <a:solidFill>
            <a:srgbClr val="002060"/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Program 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Manager (PM)</a:t>
            </a:r>
          </a:p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Command </a:t>
            </a: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&amp; Control 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Systems (C2S) </a:t>
            </a:r>
          </a:p>
          <a:p>
            <a:pPr algn="ctr" eaLnBrk="0" hangingPunct="0"/>
            <a:r>
              <a:rPr lang="en-US" sz="1200" b="1" dirty="0" smtClean="0">
                <a:solidFill>
                  <a:srgbClr val="FFC000"/>
                </a:solidFill>
                <a:latin typeface="Calibri" pitchFamily="34" charset="0"/>
              </a:rPr>
              <a:t>LtCol Antonio Scoffield</a:t>
            </a:r>
            <a:endParaRPr lang="en-US" sz="12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7" name="Rectangle 62"/>
          <p:cNvSpPr>
            <a:spLocks noChangeArrowheads="1"/>
          </p:cNvSpPr>
          <p:nvPr/>
        </p:nvSpPr>
        <p:spPr bwMode="auto">
          <a:xfrm>
            <a:off x="4624300" y="3670109"/>
            <a:ext cx="1771640" cy="517694"/>
          </a:xfrm>
          <a:prstGeom prst="rect">
            <a:avLst/>
          </a:prstGeom>
          <a:solidFill>
            <a:srgbClr val="002060"/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Command &amp; Control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Infrastructure &amp; Services</a:t>
            </a:r>
          </a:p>
          <a:p>
            <a:pPr algn="ctr" eaLnBrk="0" hangingPunct="0"/>
            <a:r>
              <a:rPr lang="en-US" sz="1200" b="1" dirty="0" smtClean="0">
                <a:solidFill>
                  <a:srgbClr val="FFC000"/>
                </a:solidFill>
                <a:latin typeface="Calibri" pitchFamily="34" charset="0"/>
              </a:rPr>
              <a:t>Mr</a:t>
            </a:r>
            <a:r>
              <a:rPr lang="en-US" sz="1200" b="1" dirty="0">
                <a:solidFill>
                  <a:srgbClr val="FFC000"/>
                </a:solidFill>
                <a:latin typeface="Calibri" pitchFamily="34" charset="0"/>
              </a:rPr>
              <a:t>. Joseph Murgo</a:t>
            </a:r>
          </a:p>
          <a:p>
            <a:pPr algn="ctr" eaLnBrk="0" hangingPunct="0"/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41484" y="3175129"/>
            <a:ext cx="2330866" cy="430530"/>
          </a:xfrm>
          <a:prstGeom prst="rect">
            <a:avLst/>
          </a:prstGeom>
          <a:solidFill>
            <a:srgbClr val="002060"/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Deputy Program 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Manager (DPM)</a:t>
            </a: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/>
            <a:r>
              <a:rPr lang="en-US" sz="1200" b="1" dirty="0">
                <a:solidFill>
                  <a:srgbClr val="FFC000"/>
                </a:solidFill>
                <a:latin typeface="Calibri" pitchFamily="34" charset="0"/>
              </a:rPr>
              <a:t>Ms. Deborah Fountain-Yates</a:t>
            </a:r>
          </a:p>
        </p:txBody>
      </p:sp>
      <p:sp>
        <p:nvSpPr>
          <p:cNvPr id="19" name="Rectangle 62"/>
          <p:cNvSpPr>
            <a:spLocks noChangeArrowheads="1"/>
          </p:cNvSpPr>
          <p:nvPr/>
        </p:nvSpPr>
        <p:spPr bwMode="auto">
          <a:xfrm>
            <a:off x="4630575" y="4233185"/>
            <a:ext cx="1770225" cy="533532"/>
          </a:xfrm>
          <a:prstGeom prst="rect">
            <a:avLst/>
          </a:prstGeom>
          <a:solidFill>
            <a:srgbClr val="002060"/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Joint Battle 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Command </a:t>
            </a: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–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Platform</a:t>
            </a:r>
          </a:p>
          <a:p>
            <a:pPr algn="ctr" eaLnBrk="0" hangingPunct="0"/>
            <a:r>
              <a:rPr lang="en-US" sz="1200" b="1" dirty="0" smtClean="0">
                <a:solidFill>
                  <a:srgbClr val="FFC000"/>
                </a:solidFill>
                <a:latin typeface="Calibri" pitchFamily="34" charset="0"/>
              </a:rPr>
              <a:t>Mr</a:t>
            </a:r>
            <a:r>
              <a:rPr lang="en-US" sz="1200" b="1" dirty="0">
                <a:solidFill>
                  <a:srgbClr val="FFC000"/>
                </a:solidFill>
                <a:latin typeface="Calibri" pitchFamily="34" charset="0"/>
              </a:rPr>
              <a:t>. Brian Havener</a:t>
            </a:r>
          </a:p>
          <a:p>
            <a:pPr algn="ctr" eaLnBrk="0" hangingPunct="0"/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Rectangle 62"/>
          <p:cNvSpPr>
            <a:spLocks noChangeArrowheads="1"/>
          </p:cNvSpPr>
          <p:nvPr/>
        </p:nvSpPr>
        <p:spPr bwMode="auto">
          <a:xfrm>
            <a:off x="4630575" y="4814239"/>
            <a:ext cx="1770225" cy="537517"/>
          </a:xfrm>
          <a:prstGeom prst="rect">
            <a:avLst/>
          </a:prstGeom>
          <a:solidFill>
            <a:srgbClr val="002060"/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Extensible MAGTF 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Command &amp; Control</a:t>
            </a:r>
          </a:p>
          <a:p>
            <a:pPr algn="ctr" eaLnBrk="0" hangingPunct="0"/>
            <a:r>
              <a:rPr lang="en-US" sz="1200" b="1" dirty="0" smtClean="0">
                <a:solidFill>
                  <a:srgbClr val="FFC000"/>
                </a:solidFill>
                <a:latin typeface="Calibri" pitchFamily="34" charset="0"/>
              </a:rPr>
              <a:t>Mr</a:t>
            </a:r>
            <a:r>
              <a:rPr lang="en-US" sz="1200" b="1" dirty="0">
                <a:solidFill>
                  <a:srgbClr val="FFC000"/>
                </a:solidFill>
                <a:latin typeface="Calibri" pitchFamily="34" charset="0"/>
              </a:rPr>
              <a:t>. Basil Moncrief</a:t>
            </a:r>
          </a:p>
          <a:p>
            <a:pPr algn="ctr" eaLnBrk="0" hangingPunct="0"/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Rectangle 62"/>
          <p:cNvSpPr>
            <a:spLocks noChangeArrowheads="1"/>
          </p:cNvSpPr>
          <p:nvPr/>
        </p:nvSpPr>
        <p:spPr bwMode="auto">
          <a:xfrm>
            <a:off x="4630574" y="5397702"/>
            <a:ext cx="1770226" cy="520683"/>
          </a:xfrm>
          <a:prstGeom prst="rect">
            <a:avLst/>
          </a:prstGeom>
          <a:solidFill>
            <a:srgbClr val="002060"/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Information Related </a:t>
            </a:r>
          </a:p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Capabilities</a:t>
            </a: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/>
            <a:r>
              <a:rPr lang="en-US" sz="1200" b="1" dirty="0" smtClean="0">
                <a:solidFill>
                  <a:srgbClr val="FFC000"/>
                </a:solidFill>
                <a:latin typeface="Calibri" pitchFamily="34" charset="0"/>
              </a:rPr>
              <a:t>LtCol Douglas Peterson</a:t>
            </a:r>
            <a:endParaRPr lang="en-US" sz="1200" b="1" dirty="0">
              <a:solidFill>
                <a:srgbClr val="FFC000"/>
              </a:solidFill>
              <a:latin typeface="Calibri" pitchFamily="34" charset="0"/>
            </a:endParaRPr>
          </a:p>
          <a:p>
            <a:pPr algn="ctr" eaLnBrk="0" hangingPunct="0"/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" name="Rectangle 62"/>
          <p:cNvSpPr>
            <a:spLocks noChangeArrowheads="1"/>
          </p:cNvSpPr>
          <p:nvPr/>
        </p:nvSpPr>
        <p:spPr bwMode="auto">
          <a:xfrm>
            <a:off x="4633825" y="5970450"/>
            <a:ext cx="1766975" cy="517991"/>
          </a:xfrm>
          <a:prstGeom prst="rect">
            <a:avLst/>
          </a:prstGeom>
          <a:solidFill>
            <a:srgbClr val="002060"/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Tactical Networking</a:t>
            </a:r>
          </a:p>
          <a:p>
            <a:pPr algn="ctr" eaLnBrk="0" hangingPunct="0"/>
            <a:r>
              <a:rPr lang="en-US" sz="1200" b="1" dirty="0" smtClean="0">
                <a:solidFill>
                  <a:srgbClr val="FFC000"/>
                </a:solidFill>
                <a:latin typeface="Calibri" pitchFamily="34" charset="0"/>
              </a:rPr>
              <a:t>Mr</a:t>
            </a:r>
            <a:r>
              <a:rPr lang="en-US" sz="1200" b="1" dirty="0">
                <a:solidFill>
                  <a:srgbClr val="FFC000"/>
                </a:solidFill>
                <a:latin typeface="Calibri" pitchFamily="34" charset="0"/>
              </a:rPr>
              <a:t>. John Norris</a:t>
            </a:r>
          </a:p>
          <a:p>
            <a:pPr algn="ctr" eaLnBrk="0" hangingPunct="0"/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384152" y="3977921"/>
            <a:ext cx="255949" cy="1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377876" y="4496990"/>
            <a:ext cx="255949" cy="1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384152" y="5110113"/>
            <a:ext cx="255949" cy="1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377876" y="5654701"/>
            <a:ext cx="255949" cy="1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384152" y="6220891"/>
            <a:ext cx="280095" cy="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7160530" y="2373754"/>
            <a:ext cx="2270" cy="3871528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62"/>
          <p:cNvSpPr>
            <a:spLocks noChangeArrowheads="1"/>
          </p:cNvSpPr>
          <p:nvPr/>
        </p:nvSpPr>
        <p:spPr bwMode="auto">
          <a:xfrm>
            <a:off x="6187030" y="2590800"/>
            <a:ext cx="2133596" cy="536834"/>
          </a:xfrm>
          <a:prstGeom prst="rect">
            <a:avLst/>
          </a:prstGeom>
          <a:solidFill>
            <a:srgbClr val="002060"/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Program 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Manager (PM)</a:t>
            </a:r>
          </a:p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Communications Systems (CS) </a:t>
            </a:r>
          </a:p>
          <a:p>
            <a:pPr algn="ctr" eaLnBrk="0" hangingPunct="0"/>
            <a:r>
              <a:rPr lang="en-US" sz="1200" b="1" dirty="0" smtClean="0">
                <a:solidFill>
                  <a:srgbClr val="FFC000"/>
                </a:solidFill>
                <a:latin typeface="Calibri" pitchFamily="34" charset="0"/>
              </a:rPr>
              <a:t>LtCol </a:t>
            </a:r>
            <a:r>
              <a:rPr lang="en-US" sz="1200" b="1" dirty="0">
                <a:solidFill>
                  <a:srgbClr val="FFC000"/>
                </a:solidFill>
                <a:latin typeface="Calibri" pitchFamily="34" charset="0"/>
              </a:rPr>
              <a:t>Bert Rakdham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87030" y="3175128"/>
            <a:ext cx="2133596" cy="430530"/>
          </a:xfrm>
          <a:prstGeom prst="rect">
            <a:avLst/>
          </a:prstGeom>
          <a:solidFill>
            <a:srgbClr val="002060"/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Deputy Program 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Manager (DPM)</a:t>
            </a: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/>
            <a:r>
              <a:rPr lang="en-US" sz="1200" b="1" dirty="0">
                <a:solidFill>
                  <a:srgbClr val="FFC000"/>
                </a:solidFill>
                <a:latin typeface="Calibri" pitchFamily="34" charset="0"/>
              </a:rPr>
              <a:t>Mr. Harry Downey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7177624" y="3981384"/>
            <a:ext cx="255949" cy="1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7171348" y="4514299"/>
            <a:ext cx="255949" cy="1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177624" y="5085861"/>
            <a:ext cx="255949" cy="1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7171348" y="5615440"/>
            <a:ext cx="255949" cy="1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177624" y="6237046"/>
            <a:ext cx="280095" cy="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276600" y="1565449"/>
            <a:ext cx="2175160" cy="515128"/>
          </a:xfrm>
          <a:prstGeom prst="rect">
            <a:avLst/>
          </a:prstGeom>
          <a:solidFill>
            <a:srgbClr val="8E0000"/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Deputy Portfolio 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Manager (DPfM)</a:t>
            </a: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/>
            <a:r>
              <a:rPr lang="en-US" sz="1200" b="1" dirty="0">
                <a:solidFill>
                  <a:srgbClr val="FFC000"/>
                </a:solidFill>
                <a:latin typeface="Calibri" pitchFamily="34" charset="0"/>
              </a:rPr>
              <a:t>Mr. James Westerholm</a:t>
            </a:r>
          </a:p>
        </p:txBody>
      </p:sp>
      <p:sp>
        <p:nvSpPr>
          <p:cNvPr id="37" name="Rectangle 62"/>
          <p:cNvSpPr>
            <a:spLocks noChangeArrowheads="1"/>
          </p:cNvSpPr>
          <p:nvPr/>
        </p:nvSpPr>
        <p:spPr bwMode="auto">
          <a:xfrm>
            <a:off x="3276600" y="914400"/>
            <a:ext cx="2174195" cy="538299"/>
          </a:xfrm>
          <a:prstGeom prst="rect">
            <a:avLst/>
          </a:prstGeom>
          <a:solidFill>
            <a:srgbClr val="8E0000"/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Command Element Systems (CES)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Portfolio Manager (PfM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/>
            <a:r>
              <a:rPr lang="en-US" sz="1200" b="1" dirty="0">
                <a:solidFill>
                  <a:srgbClr val="FFC000"/>
                </a:solidFill>
                <a:latin typeface="Calibri" pitchFamily="34" charset="0"/>
              </a:rPr>
              <a:t>Col Donald B. McDaniel</a:t>
            </a:r>
          </a:p>
          <a:p>
            <a:pPr algn="ctr" eaLnBrk="0" hangingPunct="0"/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" name="Rectangle 62"/>
          <p:cNvSpPr>
            <a:spLocks noChangeArrowheads="1"/>
          </p:cNvSpPr>
          <p:nvPr/>
        </p:nvSpPr>
        <p:spPr bwMode="auto">
          <a:xfrm>
            <a:off x="7396440" y="3666431"/>
            <a:ext cx="1671360" cy="553285"/>
          </a:xfrm>
          <a:prstGeom prst="rect">
            <a:avLst/>
          </a:prstGeom>
          <a:solidFill>
            <a:srgbClr val="002060"/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Expeditionary </a:t>
            </a:r>
          </a:p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Communications</a:t>
            </a:r>
          </a:p>
          <a:p>
            <a:pPr algn="ctr">
              <a:defRPr/>
            </a:pPr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</a:rPr>
              <a:t>Vacant</a:t>
            </a:r>
            <a:endParaRPr lang="en-US" sz="1200" b="1" dirty="0">
              <a:solidFill>
                <a:srgbClr val="FF00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" name="Rectangle 62"/>
          <p:cNvSpPr>
            <a:spLocks noChangeArrowheads="1"/>
          </p:cNvSpPr>
          <p:nvPr/>
        </p:nvSpPr>
        <p:spPr bwMode="auto">
          <a:xfrm>
            <a:off x="7396440" y="4257082"/>
            <a:ext cx="1671360" cy="511774"/>
          </a:xfrm>
          <a:prstGeom prst="rect">
            <a:avLst/>
          </a:prstGeom>
          <a:solidFill>
            <a:srgbClr val="002060"/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Ground Radios</a:t>
            </a:r>
          </a:p>
          <a:p>
            <a:pPr algn="ctr">
              <a:defRPr/>
            </a:pPr>
            <a:r>
              <a:rPr lang="en-US" sz="1200" b="1" dirty="0" smtClean="0">
                <a:solidFill>
                  <a:srgbClr val="FFC000"/>
                </a:solidFill>
                <a:latin typeface="Calibri" pitchFamily="34" charset="0"/>
              </a:rPr>
              <a:t>LtCol Jeffrey Decker</a:t>
            </a:r>
            <a:endParaRPr lang="en-US" sz="1200" b="1" dirty="0">
              <a:solidFill>
                <a:srgbClr val="FFC0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40" name="Rectangle 62"/>
          <p:cNvSpPr>
            <a:spLocks noChangeArrowheads="1"/>
          </p:cNvSpPr>
          <p:nvPr/>
        </p:nvSpPr>
        <p:spPr bwMode="auto">
          <a:xfrm>
            <a:off x="7396440" y="4814239"/>
            <a:ext cx="1671360" cy="537517"/>
          </a:xfrm>
          <a:prstGeom prst="rect">
            <a:avLst/>
          </a:prstGeom>
          <a:solidFill>
            <a:srgbClr val="002060"/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Satellite Communications</a:t>
            </a:r>
          </a:p>
          <a:p>
            <a:pPr algn="ctr">
              <a:defRPr/>
            </a:pPr>
            <a:r>
              <a:rPr lang="en-US" sz="1200" b="1" dirty="0" smtClean="0">
                <a:solidFill>
                  <a:srgbClr val="FFC000"/>
                </a:solidFill>
                <a:latin typeface="Calibri" pitchFamily="34" charset="0"/>
              </a:rPr>
              <a:t>Mr. Terry Ritchie</a:t>
            </a:r>
            <a:endParaRPr lang="en-US" sz="1200" b="1" dirty="0">
              <a:solidFill>
                <a:srgbClr val="FFC0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" name="Rectangle 62"/>
          <p:cNvSpPr>
            <a:spLocks noChangeArrowheads="1"/>
          </p:cNvSpPr>
          <p:nvPr/>
        </p:nvSpPr>
        <p:spPr bwMode="auto">
          <a:xfrm>
            <a:off x="7396440" y="5392007"/>
            <a:ext cx="1671360" cy="550455"/>
          </a:xfrm>
          <a:prstGeom prst="rect">
            <a:avLst/>
          </a:prstGeom>
          <a:solidFill>
            <a:srgbClr val="002060"/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Terrestrial High Capacity</a:t>
            </a:r>
          </a:p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Communications</a:t>
            </a:r>
          </a:p>
          <a:p>
            <a:pPr algn="ctr">
              <a:defRPr/>
            </a:pPr>
            <a:r>
              <a:rPr lang="en-US" sz="1200" b="1" dirty="0" smtClean="0">
                <a:solidFill>
                  <a:srgbClr val="FFC000"/>
                </a:solidFill>
                <a:latin typeface="Calibri" pitchFamily="34" charset="0"/>
              </a:rPr>
              <a:t>Mr. Steven Batts</a:t>
            </a:r>
            <a:endParaRPr lang="en-US" sz="1200" b="1" dirty="0">
              <a:solidFill>
                <a:srgbClr val="FFC0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2" name="Rectangle 62"/>
          <p:cNvSpPr>
            <a:spLocks noChangeArrowheads="1"/>
          </p:cNvSpPr>
          <p:nvPr/>
        </p:nvSpPr>
        <p:spPr bwMode="auto">
          <a:xfrm>
            <a:off x="7396440" y="5982714"/>
            <a:ext cx="1671360" cy="502480"/>
          </a:xfrm>
          <a:prstGeom prst="rect">
            <a:avLst/>
          </a:prstGeom>
          <a:solidFill>
            <a:srgbClr val="002060"/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Radars</a:t>
            </a:r>
          </a:p>
          <a:p>
            <a:pPr algn="ctr">
              <a:defRPr/>
            </a:pPr>
            <a:r>
              <a:rPr lang="en-US" sz="1200" b="1" dirty="0" smtClean="0">
                <a:solidFill>
                  <a:srgbClr val="FFC000"/>
                </a:solidFill>
                <a:latin typeface="Calibri" pitchFamily="34" charset="0"/>
              </a:rPr>
              <a:t>Mr. Frank Mello (acting)</a:t>
            </a:r>
            <a:endParaRPr lang="en-US" sz="1200" b="1" dirty="0">
              <a:solidFill>
                <a:srgbClr val="FFC0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3" name="Rectangle 62"/>
          <p:cNvSpPr>
            <a:spLocks noChangeArrowheads="1"/>
          </p:cNvSpPr>
          <p:nvPr/>
        </p:nvSpPr>
        <p:spPr bwMode="auto">
          <a:xfrm>
            <a:off x="1355056" y="3679988"/>
            <a:ext cx="1791860" cy="533495"/>
          </a:xfrm>
          <a:prstGeom prst="rect">
            <a:avLst/>
          </a:prstGeom>
          <a:solidFill>
            <a:srgbClr val="002060"/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Electronic Warfare Systems</a:t>
            </a:r>
          </a:p>
          <a:p>
            <a:pPr algn="ctr">
              <a:defRPr/>
            </a:pPr>
            <a:r>
              <a:rPr lang="en-US" sz="1200" b="1" dirty="0" smtClean="0">
                <a:solidFill>
                  <a:srgbClr val="FFC000"/>
                </a:solidFill>
                <a:latin typeface="Calibri" pitchFamily="34" charset="0"/>
              </a:rPr>
              <a:t>LtCol Thomas Dono </a:t>
            </a:r>
            <a:endParaRPr lang="en-US" sz="1200" b="1" dirty="0">
              <a:solidFill>
                <a:srgbClr val="FFC0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44" name="Rectangle 62"/>
          <p:cNvSpPr>
            <a:spLocks noChangeArrowheads="1"/>
          </p:cNvSpPr>
          <p:nvPr/>
        </p:nvSpPr>
        <p:spPr bwMode="auto">
          <a:xfrm>
            <a:off x="1355056" y="4260976"/>
            <a:ext cx="1779308" cy="567183"/>
          </a:xfrm>
          <a:prstGeom prst="rect">
            <a:avLst/>
          </a:prstGeom>
          <a:solidFill>
            <a:srgbClr val="002060"/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Distributed Common </a:t>
            </a:r>
          </a:p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Ground/Surface Systems </a:t>
            </a:r>
          </a:p>
          <a:p>
            <a:pPr algn="ctr">
              <a:defRPr/>
            </a:pPr>
            <a:r>
              <a:rPr lang="en-US" sz="1200" b="1" dirty="0" smtClean="0">
                <a:solidFill>
                  <a:srgbClr val="FFC000"/>
                </a:solidFill>
                <a:latin typeface="Calibri" pitchFamily="34" charset="0"/>
              </a:rPr>
              <a:t>Mr. Thomas Roebuck (acting)</a:t>
            </a:r>
            <a:endParaRPr lang="en-US" sz="1200" b="1" dirty="0">
              <a:solidFill>
                <a:srgbClr val="FFC0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5" name="Rectangle 62"/>
          <p:cNvSpPr>
            <a:spLocks noChangeArrowheads="1"/>
          </p:cNvSpPr>
          <p:nvPr/>
        </p:nvSpPr>
        <p:spPr bwMode="auto">
          <a:xfrm>
            <a:off x="1362038" y="4868271"/>
            <a:ext cx="1779308" cy="557703"/>
          </a:xfrm>
          <a:prstGeom prst="rect">
            <a:avLst/>
          </a:prstGeom>
          <a:solidFill>
            <a:srgbClr val="002060"/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Terrestrial/Human</a:t>
            </a:r>
          </a:p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Intelligence</a:t>
            </a:r>
          </a:p>
          <a:p>
            <a:pPr algn="ctr">
              <a:defRPr/>
            </a:pPr>
            <a:r>
              <a:rPr lang="en-US" sz="1200" b="1" dirty="0" smtClean="0">
                <a:solidFill>
                  <a:srgbClr val="FFC000"/>
                </a:solidFill>
                <a:latin typeface="Calibri" pitchFamily="34" charset="0"/>
              </a:rPr>
              <a:t>Mr. John Covington (acting)</a:t>
            </a:r>
            <a:endParaRPr lang="en-US" sz="1200" b="1" dirty="0">
              <a:solidFill>
                <a:srgbClr val="FFC0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6" name="Rectangle 62"/>
          <p:cNvSpPr>
            <a:spLocks noChangeArrowheads="1"/>
          </p:cNvSpPr>
          <p:nvPr/>
        </p:nvSpPr>
        <p:spPr bwMode="auto">
          <a:xfrm>
            <a:off x="1362038" y="5472502"/>
            <a:ext cx="1779308" cy="534656"/>
          </a:xfrm>
          <a:prstGeom prst="rect">
            <a:avLst/>
          </a:prstGeom>
          <a:solidFill>
            <a:srgbClr val="002060"/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Signals Intelligence</a:t>
            </a:r>
          </a:p>
          <a:p>
            <a:pPr algn="ctr">
              <a:defRPr/>
            </a:pPr>
            <a:r>
              <a:rPr lang="en-US" sz="1200" b="1" dirty="0" smtClean="0">
                <a:solidFill>
                  <a:srgbClr val="FFC000"/>
                </a:solidFill>
                <a:latin typeface="Calibri" pitchFamily="34" charset="0"/>
              </a:rPr>
              <a:t>LtCol Patrick Collins</a:t>
            </a:r>
            <a:endParaRPr lang="en-US" sz="1200" b="1" dirty="0">
              <a:solidFill>
                <a:srgbClr val="FFC0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7" name="Rectangle 62"/>
          <p:cNvSpPr>
            <a:spLocks noChangeArrowheads="1"/>
          </p:cNvSpPr>
          <p:nvPr/>
        </p:nvSpPr>
        <p:spPr bwMode="auto">
          <a:xfrm>
            <a:off x="1362038" y="6063612"/>
            <a:ext cx="1779308" cy="426904"/>
          </a:xfrm>
          <a:prstGeom prst="rect">
            <a:avLst/>
          </a:prstGeom>
          <a:solidFill>
            <a:srgbClr val="002060"/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Identity Operations</a:t>
            </a:r>
          </a:p>
          <a:p>
            <a:pPr algn="ctr">
              <a:defRPr/>
            </a:pPr>
            <a:r>
              <a:rPr lang="en-US" sz="1200" b="1" dirty="0" smtClean="0">
                <a:solidFill>
                  <a:srgbClr val="FFC000"/>
                </a:solidFill>
                <a:latin typeface="Calibri" pitchFamily="34" charset="0"/>
              </a:rPr>
              <a:t>Ms. Sarah Swift</a:t>
            </a:r>
            <a:endParaRPr lang="en-US" sz="1200" b="1" dirty="0">
              <a:solidFill>
                <a:srgbClr val="FFC0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99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Areas Where Industry Can Help</a:t>
            </a:r>
          </a:p>
          <a:p>
            <a:pPr lvl="1"/>
            <a:r>
              <a:rPr lang="en-US" dirty="0" smtClean="0"/>
              <a:t>Cyber Security</a:t>
            </a:r>
          </a:p>
          <a:p>
            <a:pPr lvl="1"/>
            <a:r>
              <a:rPr lang="en-US" dirty="0" smtClean="0"/>
              <a:t>Reduce Size, Weight, and Power</a:t>
            </a:r>
          </a:p>
          <a:p>
            <a:pPr lvl="1"/>
            <a:r>
              <a:rPr lang="en-US" dirty="0" smtClean="0"/>
              <a:t>Signature Management</a:t>
            </a:r>
          </a:p>
          <a:p>
            <a:pPr lvl="1"/>
            <a:r>
              <a:rPr lang="en-US" dirty="0" smtClean="0"/>
              <a:t>Converging Capabilities</a:t>
            </a:r>
          </a:p>
          <a:p>
            <a:pPr lvl="1"/>
            <a:r>
              <a:rPr lang="en-US" dirty="0" smtClean="0"/>
              <a:t>Reducing Costs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38800" y="228600"/>
            <a:ext cx="3505200" cy="487362"/>
          </a:xfrm>
        </p:spPr>
        <p:txBody>
          <a:bodyPr/>
          <a:lstStyle/>
          <a:p>
            <a:r>
              <a:rPr lang="en-US" dirty="0" err="1" smtClean="0"/>
              <a:t>PfM</a:t>
            </a:r>
            <a:r>
              <a:rPr lang="en-US" dirty="0" smtClean="0"/>
              <a:t> CES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50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10200" y="228600"/>
            <a:ext cx="3810000" cy="487362"/>
          </a:xfrm>
        </p:spPr>
        <p:txBody>
          <a:bodyPr/>
          <a:lstStyle/>
          <a:p>
            <a:r>
              <a:rPr lang="en-US" dirty="0" smtClean="0"/>
              <a:t>PM IS Programs </a:t>
            </a:r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0" y="1058326"/>
            <a:ext cx="9143999" cy="5883471"/>
            <a:chOff x="0" y="1058326"/>
            <a:chExt cx="9143999" cy="5883471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3288700" y="1615061"/>
              <a:ext cx="6950" cy="4042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1476374" y="5082462"/>
              <a:ext cx="7667625" cy="1775538"/>
            </a:xfrm>
            <a:prstGeom prst="rect">
              <a:avLst/>
            </a:prstGeom>
            <a:noFill/>
            <a:ln w="254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 Box 11"/>
            <p:cNvSpPr txBox="1">
              <a:spLocks noChangeArrowheads="1"/>
            </p:cNvSpPr>
            <p:nvPr/>
          </p:nvSpPr>
          <p:spPr bwMode="auto">
            <a:xfrm>
              <a:off x="7389558" y="6631108"/>
              <a:ext cx="16002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</a:rPr>
                <a:t>FOUO (U</a:t>
              </a:r>
              <a:r>
                <a:rPr lang="en-US" sz="1200" b="1" dirty="0" smtClean="0">
                  <a:solidFill>
                    <a:prstClr val="black"/>
                  </a:solidFill>
                </a:rPr>
                <a:t>)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  <p:cxnSp>
          <p:nvCxnSpPr>
            <p:cNvPr id="74" name="Straight Connector 73"/>
            <p:cNvCxnSpPr>
              <a:endCxn id="98" idx="0"/>
            </p:cNvCxnSpPr>
            <p:nvPr/>
          </p:nvCxnSpPr>
          <p:spPr>
            <a:xfrm flipH="1">
              <a:off x="8258251" y="1615061"/>
              <a:ext cx="3099" cy="1747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Left Brace 74"/>
            <p:cNvSpPr/>
            <p:nvPr/>
          </p:nvSpPr>
          <p:spPr>
            <a:xfrm rot="5400000">
              <a:off x="8122831" y="1535972"/>
              <a:ext cx="287982" cy="1677882"/>
            </a:xfrm>
            <a:prstGeom prst="leftBrac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0"/>
            </a:p>
          </p:txBody>
        </p:sp>
        <p:sp>
          <p:nvSpPr>
            <p:cNvPr id="76" name="Left Brace 75"/>
            <p:cNvSpPr/>
            <p:nvPr/>
          </p:nvSpPr>
          <p:spPr>
            <a:xfrm rot="5400000">
              <a:off x="1008111" y="1238735"/>
              <a:ext cx="308110" cy="2252224"/>
            </a:xfrm>
            <a:prstGeom prst="leftBrac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0"/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5823072" y="1615061"/>
              <a:ext cx="0" cy="2835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Left Brace 77"/>
            <p:cNvSpPr/>
            <p:nvPr/>
          </p:nvSpPr>
          <p:spPr>
            <a:xfrm rot="5400000">
              <a:off x="5694268" y="831535"/>
              <a:ext cx="312478" cy="3062262"/>
            </a:xfrm>
            <a:prstGeom prst="leftBrace">
              <a:avLst>
                <a:gd name="adj1" fmla="val 8333"/>
                <a:gd name="adj2" fmla="val 51031"/>
              </a:avLst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0"/>
            </a:p>
          </p:txBody>
        </p:sp>
        <p:sp>
          <p:nvSpPr>
            <p:cNvPr id="79" name="Left Brace 78"/>
            <p:cNvSpPr/>
            <p:nvPr/>
          </p:nvSpPr>
          <p:spPr>
            <a:xfrm rot="5400000">
              <a:off x="3164417" y="1423074"/>
              <a:ext cx="308110" cy="1883547"/>
            </a:xfrm>
            <a:prstGeom prst="leftBrace">
              <a:avLst>
                <a:gd name="adj1" fmla="val 8333"/>
                <a:gd name="adj2" fmla="val 51011"/>
              </a:avLst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934690" y="1058326"/>
              <a:ext cx="12192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PfM CES</a:t>
              </a:r>
              <a:endParaRPr lang="en-US" sz="16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803833" y="1789831"/>
              <a:ext cx="2130367" cy="457675"/>
            </a:xfrm>
            <a:prstGeom prst="rect">
              <a:avLst/>
            </a:prstGeom>
            <a:solidFill>
              <a:srgbClr val="003399"/>
            </a:soli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PM CS</a:t>
              </a:r>
            </a:p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Communications Systems</a:t>
              </a:r>
              <a:endParaRPr lang="en-US" sz="11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4564610" y="1438206"/>
              <a:ext cx="0" cy="1768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1132487" y="1615061"/>
              <a:ext cx="7125764" cy="40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2390873" y="1778987"/>
              <a:ext cx="1844533" cy="459360"/>
            </a:xfrm>
            <a:prstGeom prst="rect">
              <a:avLst/>
            </a:prstGeom>
            <a:solidFill>
              <a:srgbClr val="003399"/>
            </a:soli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PM C2S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Command and Control Systems</a:t>
              </a:r>
              <a:endParaRPr lang="en-US" sz="8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38649" y="1778988"/>
              <a:ext cx="2000376" cy="454226"/>
            </a:xfrm>
            <a:prstGeom prst="rect">
              <a:avLst/>
            </a:prstGeom>
            <a:solidFill>
              <a:srgbClr val="003399"/>
            </a:soli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PM IS</a:t>
              </a:r>
            </a:p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Intelligence Systems</a:t>
              </a:r>
              <a:endParaRPr lang="en-US" sz="11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499834" y="2375758"/>
              <a:ext cx="1185640" cy="94641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50" b="1" dirty="0">
                  <a:solidFill>
                    <a:srgbClr val="B40000"/>
                  </a:solidFill>
                  <a:latin typeface="Calibri" panose="020F0502020204030204" pitchFamily="34" charset="0"/>
                </a:rPr>
                <a:t>EXCOMM 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i="1" dirty="0">
                  <a:latin typeface="Calibri" panose="020F0502020204030204" pitchFamily="34" charset="0"/>
                </a:rPr>
                <a:t>COMSEC (E)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DAGR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i="1" dirty="0">
                  <a:latin typeface="Calibri" panose="020F0502020204030204" pitchFamily="34" charset="0"/>
                </a:rPr>
                <a:t>MGUE (F)</a:t>
              </a:r>
              <a:r>
                <a:rPr lang="en-US" sz="900" dirty="0">
                  <a:latin typeface="Calibri" panose="020F0502020204030204" pitchFamily="34" charset="0"/>
                </a:rPr>
                <a:t>	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i="1" dirty="0">
                  <a:latin typeface="Calibri" panose="020F0502020204030204" pitchFamily="34" charset="0"/>
                </a:rPr>
                <a:t>SPEED/NPM (E)</a:t>
              </a:r>
            </a:p>
            <a:p>
              <a:pPr>
                <a:tabLst>
                  <a:tab pos="57150" algn="l"/>
                </a:tabLst>
              </a:pPr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554777" y="2368326"/>
              <a:ext cx="1030149" cy="17774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50" b="1" dirty="0" smtClean="0">
                  <a:solidFill>
                    <a:srgbClr val="B40000"/>
                  </a:solidFill>
                  <a:latin typeface="Calibri" panose="020F0502020204030204" pitchFamily="34" charset="0"/>
                </a:rPr>
                <a:t>GR</a:t>
              </a:r>
              <a:endParaRPr lang="en-US" sz="9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HFR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HFR II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IISR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MBR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MBR II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MCR FoS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i="1" dirty="0" smtClean="0">
                  <a:latin typeface="Calibri" panose="020F0502020204030204" pitchFamily="34" charset="0"/>
                </a:rPr>
                <a:t>SINCGARS </a:t>
              </a:r>
              <a:r>
                <a:rPr lang="en-US" sz="900" i="1" dirty="0">
                  <a:latin typeface="Calibri" panose="020F0502020204030204" pitchFamily="34" charset="0"/>
                </a:rPr>
                <a:t>(E)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THHR    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THHR (V) 3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THHR-SVA</a:t>
              </a:r>
            </a:p>
            <a:p>
              <a:pPr marL="117475" indent="-117475"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	</a:t>
              </a:r>
              <a:endParaRPr lang="en-US" sz="9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332277" y="5718385"/>
              <a:ext cx="1437138" cy="122341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50" b="1" dirty="0" smtClean="0">
                  <a:solidFill>
                    <a:srgbClr val="B40000"/>
                  </a:solidFill>
                  <a:latin typeface="Calibri" panose="020F0502020204030204" pitchFamily="34" charset="0"/>
                </a:rPr>
                <a:t>SATCOM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3975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GBS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3975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SCI-COMMS HBSI-PT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3975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SMART-T AEHF UG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3975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SWAN/VSAT FoS L/M/S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3975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VSAT-E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>
                <a:tabLst>
                  <a:tab pos="53975" algn="l"/>
                </a:tabLst>
              </a:pPr>
              <a:endParaRPr lang="en-US" sz="900" dirty="0">
                <a:latin typeface="Calibri" panose="020F0502020204030204" pitchFamily="34" charset="0"/>
              </a:endParaRPr>
            </a:p>
            <a:p>
              <a:pPr>
                <a:tabLst>
                  <a:tab pos="53975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	</a:t>
              </a:r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304637" y="2358949"/>
              <a:ext cx="1376355" cy="343940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50" b="1" dirty="0" smtClean="0">
                  <a:solidFill>
                    <a:srgbClr val="B40000"/>
                  </a:solidFill>
                  <a:latin typeface="Calibri" panose="020F0502020204030204" pitchFamily="34" charset="0"/>
                </a:rPr>
                <a:t>Radars</a:t>
              </a:r>
              <a:endParaRPr lang="en-US" sz="1050" b="1" dirty="0">
                <a:solidFill>
                  <a:srgbClr val="B40000"/>
                </a:solidFill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AN/TPS-59A(V)3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AN/TPS-59 Sustainment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AN/TPS-59 ADATR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AN/TPS-59 DREX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AN/TPS-59 Mode 5 IFF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Array Drive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Auto North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FMS </a:t>
              </a:r>
              <a:r>
                <a:rPr lang="en-US" sz="900" dirty="0" smtClean="0">
                  <a:latin typeface="Calibri" panose="020F0502020204030204" pitchFamily="34" charset="0"/>
                </a:rPr>
                <a:t>Cases (18) (International Program)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DREX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Fleet </a:t>
              </a:r>
              <a:r>
                <a:rPr lang="en-US" sz="900" dirty="0" smtClean="0">
                  <a:latin typeface="Calibri" panose="020F0502020204030204" pitchFamily="34" charset="0"/>
                </a:rPr>
                <a:t>Support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FMS (18 cases)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IFF Antenna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Mech Enhancements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Mode 5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Mode 5 Level 2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PDSS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Row Transmitter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Transport </a:t>
              </a:r>
              <a:r>
                <a:rPr lang="en-US" sz="900" dirty="0" smtClean="0">
                  <a:latin typeface="Calibri" panose="020F0502020204030204" pitchFamily="34" charset="0"/>
                </a:rPr>
                <a:t>Shelter AN/TPS-63B	</a:t>
              </a:r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506921" y="3110041"/>
              <a:ext cx="1355734" cy="193899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50" b="1" dirty="0" smtClean="0">
                  <a:solidFill>
                    <a:srgbClr val="B40000"/>
                  </a:solidFill>
                  <a:latin typeface="Calibri" panose="020F0502020204030204" pitchFamily="34" charset="0"/>
                </a:rPr>
                <a:t>THC2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latin typeface="Calibri" panose="020F0502020204030204" pitchFamily="34" charset="0"/>
                </a:rPr>
                <a:t>AN/TRC-170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latin typeface="Calibri" panose="020F0502020204030204" pitchFamily="34" charset="0"/>
                </a:rPr>
                <a:t>AN/MRC-142B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latin typeface="Calibri" panose="020F0502020204030204" pitchFamily="34" charset="0"/>
                </a:rPr>
                <a:t>AN/MRC-142C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latin typeface="Calibri" panose="020F0502020204030204" pitchFamily="34" charset="0"/>
                </a:rPr>
                <a:t>AN/MRC-142D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i="1" dirty="0">
                  <a:latin typeface="Calibri" panose="020F0502020204030204" pitchFamily="34" charset="0"/>
                </a:rPr>
                <a:t>FSO (F)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latin typeface="Calibri" panose="020F0502020204030204" pitchFamily="34" charset="0"/>
                </a:rPr>
                <a:t>LOS-R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latin typeface="Calibri" panose="020F0502020204030204" pitchFamily="34" charset="0"/>
                </a:rPr>
                <a:t>NGT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latin typeface="Calibri" panose="020F0502020204030204" pitchFamily="34" charset="0"/>
                </a:rPr>
                <a:t>TEAMS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i="1" dirty="0">
                  <a:latin typeface="Calibri" panose="020F0502020204030204" pitchFamily="34" charset="0"/>
                </a:rPr>
                <a:t>TSSR (E)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latin typeface="Calibri" panose="020F0502020204030204" pitchFamily="34" charset="0"/>
                </a:rPr>
                <a:t>WPPL-D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latin typeface="Calibri" panose="020F0502020204030204" pitchFamily="34" charset="0"/>
                </a:rPr>
                <a:t>WPPL</a:t>
              </a:r>
            </a:p>
            <a:p>
              <a:endParaRPr lang="en-US" sz="1050" b="1" dirty="0">
                <a:solidFill>
                  <a:srgbClr val="B4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428085" y="3081663"/>
              <a:ext cx="1146365" cy="94641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50" b="1" dirty="0" smtClean="0">
                  <a:solidFill>
                    <a:srgbClr val="B40000"/>
                  </a:solidFill>
                  <a:latin typeface="Calibri" panose="020F0502020204030204" pitchFamily="34" charset="0"/>
                </a:rPr>
                <a:t>IRC</a:t>
              </a:r>
              <a:endParaRPr lang="en-US" sz="1050" b="1" dirty="0">
                <a:solidFill>
                  <a:srgbClr val="B40000"/>
                </a:solidFill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fr-FR" sz="900" dirty="0" smtClean="0">
                  <a:latin typeface="Calibri" panose="020F0502020204030204" pitchFamily="34" charset="0"/>
                </a:rPr>
                <a:t>CCS </a:t>
              </a:r>
              <a:r>
                <a:rPr lang="fr-FR" sz="900" dirty="0">
                  <a:latin typeface="Calibri" panose="020F0502020204030204" pitchFamily="34" charset="0"/>
                </a:rPr>
                <a:t>FoS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fr-FR" sz="900" dirty="0" smtClean="0">
                  <a:latin typeface="Calibri" panose="020F0502020204030204" pitchFamily="34" charset="0"/>
                </a:rPr>
                <a:t>MARCIMS</a:t>
              </a:r>
              <a:endParaRPr lang="fr-FR" sz="900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fr-FR" sz="900" dirty="0" smtClean="0">
                  <a:latin typeface="Calibri" panose="020F0502020204030204" pitchFamily="34" charset="0"/>
                </a:rPr>
                <a:t>MISO FoS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fr-FR" sz="900" dirty="0" smtClean="0">
                  <a:latin typeface="Calibri" panose="020F0502020204030204" pitchFamily="34" charset="0"/>
                </a:rPr>
                <a:t>PAS</a:t>
              </a:r>
              <a:endParaRPr lang="fr-FR" sz="900" dirty="0">
                <a:latin typeface="Calibri" panose="020F0502020204030204" pitchFamily="34" charset="0"/>
              </a:endParaRPr>
            </a:p>
            <a:p>
              <a:pPr>
                <a:tabLst>
                  <a:tab pos="57150" algn="l"/>
                </a:tabLst>
              </a:pPr>
              <a:r>
                <a:rPr lang="fr-FR" sz="900" dirty="0" smtClean="0">
                  <a:latin typeface="Calibri" panose="020F0502020204030204" pitchFamily="34" charset="0"/>
                </a:rPr>
                <a:t>	</a:t>
              </a:r>
              <a:endParaRPr lang="fr-FR" sz="900" dirty="0">
                <a:latin typeface="Calibri" panose="020F0502020204030204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428504" y="2347380"/>
              <a:ext cx="1145946" cy="94641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50" b="1" dirty="0" smtClean="0">
                  <a:solidFill>
                    <a:srgbClr val="B40000"/>
                  </a:solidFill>
                  <a:latin typeface="Calibri" panose="020F0502020204030204" pitchFamily="34" charset="0"/>
                </a:rPr>
                <a:t>EMC2</a:t>
              </a:r>
              <a:endParaRPr lang="en-US" sz="1050" b="1" dirty="0">
                <a:solidFill>
                  <a:srgbClr val="B40000"/>
                </a:solidFill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NOTM-A </a:t>
              </a:r>
              <a:r>
                <a:rPr lang="en-US" sz="900" dirty="0">
                  <a:latin typeface="Calibri" panose="020F0502020204030204" pitchFamily="34" charset="0"/>
                </a:rPr>
                <a:t>Inc1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NOTM-A Inc2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NOTM </a:t>
              </a:r>
              <a:r>
                <a:rPr lang="en-US" sz="900" dirty="0">
                  <a:latin typeface="Calibri" panose="020F0502020204030204" pitchFamily="34" charset="0"/>
                </a:rPr>
                <a:t>GCV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NOTM-UTV</a:t>
              </a:r>
            </a:p>
            <a:p>
              <a:pPr>
                <a:tabLst>
                  <a:tab pos="57150" algn="l"/>
                </a:tabLst>
              </a:pPr>
              <a:r>
                <a:rPr lang="en-US" sz="900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rPr>
                <a:t>	</a:t>
              </a:r>
              <a:endParaRPr lang="en-US" sz="9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486315" y="2353246"/>
              <a:ext cx="1383535" cy="108491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50" b="1" dirty="0" smtClean="0">
                  <a:solidFill>
                    <a:srgbClr val="B40000"/>
                  </a:solidFill>
                  <a:latin typeface="Calibri" panose="020F0502020204030204" pitchFamily="34" charset="0"/>
                </a:rPr>
                <a:t>JBC-P</a:t>
              </a:r>
              <a:endParaRPr lang="en-US" sz="1000" b="1" dirty="0">
                <a:solidFill>
                  <a:srgbClr val="B40000"/>
                </a:solidFill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JBC-P FoS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JBC-P VMS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MCH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MCH-ECR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MCH-RFES</a:t>
              </a:r>
            </a:p>
            <a:p>
              <a:pPr>
                <a:tabLst>
                  <a:tab pos="57150" algn="l"/>
                </a:tabLst>
              </a:pPr>
              <a:r>
                <a:rPr lang="en-US" sz="900" i="1" dirty="0" smtClean="0">
                  <a:latin typeface="Calibri" panose="020F0502020204030204" pitchFamily="34" charset="0"/>
                </a:rPr>
                <a:t>	</a:t>
              </a:r>
              <a:endParaRPr lang="en-US" sz="900" i="1" dirty="0">
                <a:solidFill>
                  <a:srgbClr val="B4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498871" y="3245232"/>
              <a:ext cx="1599579" cy="80791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50" b="1" dirty="0">
                  <a:solidFill>
                    <a:srgbClr val="B40000"/>
                  </a:solidFill>
                  <a:latin typeface="Calibri" panose="020F0502020204030204" pitchFamily="34" charset="0"/>
                </a:rPr>
                <a:t>C2IS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GCSS-TCO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JTCW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TSOA</a:t>
              </a:r>
            </a:p>
            <a:p>
              <a:pPr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	</a:t>
              </a:r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434050" y="3847307"/>
              <a:ext cx="1140400" cy="108491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50" b="1" dirty="0" smtClean="0">
                  <a:solidFill>
                    <a:srgbClr val="B40000"/>
                  </a:solidFill>
                  <a:latin typeface="Calibri" panose="020F0502020204030204" pitchFamily="34" charset="0"/>
                </a:rPr>
                <a:t>TACNET</a:t>
              </a:r>
              <a:endParaRPr lang="en-US" sz="1050" b="1" dirty="0">
                <a:solidFill>
                  <a:srgbClr val="B40000"/>
                </a:solidFill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COC(V) 1-4 FoS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DDSM/CDN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DDSM/SFF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TVSS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WIDe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	</a:t>
              </a:r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0" y="6617900"/>
              <a:ext cx="525780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800" i="1" dirty="0">
                  <a:solidFill>
                    <a:prstClr val="black"/>
                  </a:solidFill>
                  <a:latin typeface="Arial"/>
                </a:rPr>
                <a:t>Last Reviewed: </a:t>
              </a:r>
              <a:r>
                <a:rPr lang="en-US" sz="800" i="1" dirty="0" smtClean="0">
                  <a:solidFill>
                    <a:prstClr val="black"/>
                  </a:solidFill>
                  <a:latin typeface="Arial"/>
                </a:rPr>
                <a:t>Jan 2019.   (E) indicates effort (not a program); (F) indicates future program</a:t>
              </a:r>
              <a:endParaRPr lang="en-US" sz="800" i="1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476374" y="5082462"/>
              <a:ext cx="7667625" cy="1775538"/>
            </a:xfrm>
            <a:prstGeom prst="rect">
              <a:avLst/>
            </a:prstGeom>
            <a:noFill/>
            <a:ln w="254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410739" y="1789830"/>
              <a:ext cx="1695024" cy="455971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0000"/>
              </a:schemeClr>
            </a:soli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S&amp;T</a:t>
              </a: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Science &amp; Technology</a:t>
              </a:r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1132485" y="1616096"/>
              <a:ext cx="0" cy="1737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/>
            <p:cNvSpPr/>
            <p:nvPr/>
          </p:nvSpPr>
          <p:spPr>
            <a:xfrm>
              <a:off x="7447541" y="2370520"/>
              <a:ext cx="1658222" cy="313932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AMWS (IS)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Antenna Electrocution (CS)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Artificial </a:t>
              </a:r>
              <a:r>
                <a:rPr lang="en-US" sz="900" dirty="0">
                  <a:latin typeface="Calibri" panose="020F0502020204030204" pitchFamily="34" charset="0"/>
                </a:rPr>
                <a:t>Intelligence/Machine Learning INP (C2S)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Beyond Line Of Sight Communications (CS</a:t>
              </a:r>
              <a:r>
                <a:rPr lang="en-US" sz="900" dirty="0" smtClean="0">
                  <a:latin typeface="Calibri" panose="020F0502020204030204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CRIT (IS)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Data in Transit Algorithms (C2S) 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EAITE (C2S)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ENDOR FNC (IS)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err="1" smtClean="0">
                  <a:latin typeface="Calibri" panose="020F0502020204030204" pitchFamily="34" charset="0"/>
                </a:rPr>
                <a:t>Incadence</a:t>
              </a:r>
              <a:r>
                <a:rPr lang="en-US" sz="900" dirty="0" smtClean="0">
                  <a:latin typeface="Calibri" panose="020F0502020204030204" pitchFamily="34" charset="0"/>
                </a:rPr>
                <a:t> Advanced Biometrics Device (IS)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Information Assurance Multilevel Security (C2S)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Innovative Algorithms (IS)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LPI/LPD (CS and C2S)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LRI/LPD Communications for </a:t>
              </a:r>
              <a:r>
                <a:rPr lang="en-US" sz="900" dirty="0" err="1" smtClean="0">
                  <a:latin typeface="Calibri" panose="020F0502020204030204" pitchFamily="34" charset="0"/>
                </a:rPr>
                <a:t>HiMAR</a:t>
              </a:r>
              <a:r>
                <a:rPr lang="en-US" sz="900" dirty="0" smtClean="0">
                  <a:latin typeface="Calibri" panose="020F0502020204030204" pitchFamily="34" charset="0"/>
                </a:rPr>
                <a:t> (GCES &amp; FSS)</a:t>
              </a:r>
              <a:r>
                <a:rPr lang="en-US" sz="900" dirty="0">
                  <a:latin typeface="Calibri" panose="020F0502020204030204" pitchFamily="34" charset="0"/>
                </a:rPr>
                <a:t> </a:t>
              </a:r>
              <a:endParaRPr lang="en-US" sz="900" dirty="0" smtClean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UES </a:t>
              </a:r>
              <a:r>
                <a:rPr lang="en-US" sz="900" dirty="0">
                  <a:latin typeface="Calibri" panose="020F0502020204030204" pitchFamily="34" charset="0"/>
                </a:rPr>
                <a:t>TFT (IS &amp; C2S)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endParaRPr lang="en-US" sz="900" dirty="0" smtClean="0">
                <a:latin typeface="Calibri" panose="020F0502020204030204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173119" y="2284529"/>
              <a:ext cx="1254966" cy="1017178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b="1" dirty="0" err="1" smtClean="0">
                  <a:solidFill>
                    <a:srgbClr val="B40000"/>
                  </a:solidFill>
                  <a:latin typeface="Calibri" panose="020F0502020204030204" pitchFamily="34" charset="0"/>
                </a:rPr>
                <a:t>DCGS</a:t>
              </a:r>
              <a:r>
                <a:rPr lang="en-US" sz="1050" b="1" dirty="0" smtClean="0">
                  <a:solidFill>
                    <a:srgbClr val="B40000"/>
                  </a:solidFill>
                  <a:latin typeface="Calibri" panose="020F0502020204030204" pitchFamily="34" charset="0"/>
                </a:rPr>
                <a:t>-MC</a:t>
              </a:r>
              <a:endParaRPr lang="en-US" sz="900" strike="sngStrike" dirty="0" smtClean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8738" algn="l"/>
                </a:tabLst>
              </a:pPr>
              <a:r>
                <a:rPr lang="en-US" sz="900" i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All Source</a:t>
              </a:r>
              <a:r>
                <a:rPr lang="en-US" sz="900" i="1" dirty="0">
                  <a:solidFill>
                    <a:schemeClr val="tx1"/>
                  </a:solidFill>
                  <a:latin typeface="Calibri" panose="020F0502020204030204" pitchFamily="34" charset="0"/>
                </a:rPr>
                <a:t> (F)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8738" algn="l"/>
                </a:tabLst>
              </a:pPr>
              <a:r>
                <a:rPr lang="en-US" sz="9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IAS </a:t>
              </a:r>
              <a:r>
                <a:rPr lang="en-US" sz="900" dirty="0" err="1" smtClean="0">
                  <a:solidFill>
                    <a:schemeClr val="tx1"/>
                  </a:solidFill>
                  <a:latin typeface="Calibri" panose="020F0502020204030204" pitchFamily="34" charset="0"/>
                </a:rPr>
                <a:t>FoS</a:t>
              </a:r>
              <a:r>
                <a:rPr lang="en-US" sz="9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 FY16-21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8738" algn="l"/>
                </a:tabLst>
              </a:pPr>
              <a:r>
                <a:rPr lang="en-US" sz="9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GEOINT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8738" algn="l"/>
                </a:tabLst>
              </a:pPr>
              <a:r>
                <a:rPr lang="en-US" sz="9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TEG RWS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8738" algn="l"/>
                </a:tabLst>
              </a:pPr>
              <a:r>
                <a:rPr lang="en-US" sz="900" i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SIGINT (F)</a:t>
              </a:r>
              <a:endParaRPr lang="en-US" sz="900" i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2744" y="4876702"/>
              <a:ext cx="1331027" cy="80791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50" b="1" dirty="0" err="1" smtClean="0">
                  <a:solidFill>
                    <a:srgbClr val="B40000"/>
                  </a:solidFill>
                  <a:latin typeface="Calibri" panose="020F0502020204030204" pitchFamily="34" charset="0"/>
                </a:rPr>
                <a:t>IdOps</a:t>
              </a:r>
              <a:endParaRPr lang="en-US" sz="900" strike="sngStrike" dirty="0" smtClean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3975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EFEC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3975" algn="l"/>
                </a:tabLst>
              </a:pPr>
              <a:r>
                <a:rPr lang="en-US" sz="900" i="1" dirty="0" smtClean="0">
                  <a:latin typeface="Calibri" panose="020F0502020204030204" pitchFamily="34" charset="0"/>
                </a:rPr>
                <a:t>EFEC </a:t>
              </a:r>
              <a:r>
                <a:rPr lang="en-US" sz="900" i="1" dirty="0" err="1" smtClean="0">
                  <a:latin typeface="Calibri" panose="020F0502020204030204" pitchFamily="34" charset="0"/>
                </a:rPr>
                <a:t>Inc</a:t>
              </a:r>
              <a:r>
                <a:rPr lang="en-US" sz="900" i="1" dirty="0" smtClean="0">
                  <a:latin typeface="Calibri" panose="020F0502020204030204" pitchFamily="34" charset="0"/>
                </a:rPr>
                <a:t> 2 (F)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3975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IDS-MC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8738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IDS-MC </a:t>
              </a:r>
              <a:r>
                <a:rPr lang="en-US" sz="900" dirty="0" err="1" smtClean="0">
                  <a:latin typeface="Calibri" panose="020F0502020204030204" pitchFamily="34" charset="0"/>
                </a:rPr>
                <a:t>Inc</a:t>
              </a:r>
              <a:r>
                <a:rPr lang="en-US" sz="900" dirty="0" smtClean="0">
                  <a:latin typeface="Calibri" panose="020F0502020204030204" pitchFamily="34" charset="0"/>
                </a:rPr>
                <a:t> 2 </a:t>
              </a:r>
              <a:endParaRPr lang="en-US" sz="900" i="1" dirty="0">
                <a:latin typeface="Calibri" panose="020F0502020204030204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185174" y="3276808"/>
              <a:ext cx="1266971" cy="136191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50" b="1" dirty="0" err="1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SIGINT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CESAS II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i="1" dirty="0" smtClean="0">
                  <a:latin typeface="Calibri" panose="020F0502020204030204" pitchFamily="34" charset="0"/>
                </a:rPr>
                <a:t>CEMOS (F)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EMSOR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IBR</a:t>
              </a:r>
              <a:endParaRPr lang="en-US" sz="900" strike="sngStrike" dirty="0" smtClean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i="1" dirty="0" smtClean="0">
                  <a:latin typeface="Calibri" panose="020F0502020204030204" pitchFamily="34" charset="0"/>
                </a:rPr>
                <a:t>SIGMAN (F)</a:t>
              </a:r>
              <a:endParaRPr lang="en-US" sz="900" i="1" strike="sngStrike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TCAC 4.6/4.7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TPCS MPC Refresh</a:t>
              </a:r>
              <a:endParaRPr lang="en-US" sz="900" strike="sngStrike" dirty="0" smtClean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TSCS</a:t>
              </a:r>
              <a:endParaRPr lang="en-US" sz="900" i="1" strike="sngStrike" dirty="0">
                <a:latin typeface="Calibri" panose="020F0502020204030204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9409" y="3535092"/>
              <a:ext cx="1331027" cy="136191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50" b="1" dirty="0" smtClean="0">
                  <a:solidFill>
                    <a:srgbClr val="B40000"/>
                  </a:solidFill>
                  <a:latin typeface="Calibri" panose="020F0502020204030204" pitchFamily="34" charset="0"/>
                </a:rPr>
                <a:t>T/</a:t>
              </a:r>
              <a:r>
                <a:rPr lang="en-US" sz="1050" b="1" dirty="0" err="1" smtClean="0">
                  <a:solidFill>
                    <a:srgbClr val="B40000"/>
                  </a:solidFill>
                  <a:latin typeface="Calibri" panose="020F0502020204030204" pitchFamily="34" charset="0"/>
                </a:rPr>
                <a:t>HUMINT</a:t>
              </a:r>
              <a:endParaRPr lang="en-US" sz="1050" b="1" dirty="0">
                <a:solidFill>
                  <a:srgbClr val="B40000"/>
                </a:solidFill>
                <a:latin typeface="Calibri" panose="020F0502020204030204" pitchFamily="34" charset="0"/>
              </a:endParaRPr>
            </a:p>
            <a:p>
              <a:pPr marL="171450" lvl="1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CIHEP FY14/15</a:t>
              </a:r>
              <a:endParaRPr lang="en-US" sz="900" strike="sngStrike" dirty="0">
                <a:latin typeface="Calibri" panose="020F0502020204030204" pitchFamily="34" charset="0"/>
              </a:endParaRPr>
            </a:p>
            <a:p>
              <a:pPr marL="171450" lvl="1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i="1" dirty="0" smtClean="0">
                  <a:latin typeface="Calibri" panose="020F0502020204030204" pitchFamily="34" charset="0"/>
                </a:rPr>
                <a:t>CIHEP </a:t>
              </a:r>
              <a:r>
                <a:rPr lang="en-US" sz="900" i="1" dirty="0">
                  <a:latin typeface="Calibri" panose="020F0502020204030204" pitchFamily="34" charset="0"/>
                </a:rPr>
                <a:t>Next Gen (F)</a:t>
              </a:r>
            </a:p>
            <a:p>
              <a:pPr marL="171450" lvl="1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GBOSS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 marL="171450" lvl="1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MSIDS</a:t>
              </a:r>
              <a:endParaRPr lang="en-US" sz="900" i="1" strike="sngStrike" dirty="0">
                <a:latin typeface="Calibri" panose="020F0502020204030204" pitchFamily="34" charset="0"/>
              </a:endParaRPr>
            </a:p>
            <a:p>
              <a:pPr marL="171450" lvl="1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i="1" dirty="0" smtClean="0">
                  <a:latin typeface="Calibri" panose="020F0502020204030204" pitchFamily="34" charset="0"/>
                </a:rPr>
                <a:t>MSIDS </a:t>
              </a:r>
              <a:r>
                <a:rPr lang="en-US" sz="900" i="1" dirty="0">
                  <a:latin typeface="Calibri" panose="020F0502020204030204" pitchFamily="34" charset="0"/>
                </a:rPr>
                <a:t>Next Gen (F)</a:t>
              </a:r>
            </a:p>
            <a:p>
              <a:pPr marL="171450" lvl="1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MSWS</a:t>
              </a:r>
              <a:endParaRPr lang="en-US" sz="900" strike="sngStrike" dirty="0">
                <a:latin typeface="Calibri" panose="020F0502020204030204" pitchFamily="34" charset="0"/>
              </a:endParaRPr>
            </a:p>
            <a:p>
              <a:pPr marL="171450" lvl="1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TRSS V6.1</a:t>
              </a:r>
              <a:endParaRPr lang="en-US" sz="900" strike="sngStrike" dirty="0">
                <a:latin typeface="Calibri" panose="020F0502020204030204" pitchFamily="34" charset="0"/>
              </a:endParaRPr>
            </a:p>
            <a:p>
              <a:pPr marL="171450" lvl="1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TSCM</a:t>
              </a:r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5697" y="2330571"/>
              <a:ext cx="1331026" cy="122341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50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EWS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CAP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CVRJ (V)2</a:t>
              </a:r>
              <a:endParaRPr lang="en-US" sz="900" strike="sngStrike" dirty="0" smtClean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MFEW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i="1" dirty="0" smtClean="0">
                  <a:latin typeface="Calibri" panose="020F0502020204030204" pitchFamily="34" charset="0"/>
                </a:rPr>
                <a:t>MEG </a:t>
              </a:r>
              <a:r>
                <a:rPr lang="en-US" sz="900" i="1" dirty="0" err="1" smtClean="0">
                  <a:latin typeface="Calibri" panose="020F0502020204030204" pitchFamily="34" charset="0"/>
                </a:rPr>
                <a:t>FoS</a:t>
              </a:r>
              <a:r>
                <a:rPr lang="en-US" sz="900" i="1" dirty="0" smtClean="0">
                  <a:latin typeface="Calibri" panose="020F0502020204030204" pitchFamily="34" charset="0"/>
                </a:rPr>
                <a:t> (F)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Modi II</a:t>
              </a:r>
              <a:endParaRPr lang="en-US" sz="900" strike="sngStrike" dirty="0" smtClean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i="1" dirty="0" smtClean="0">
                  <a:latin typeface="Calibri" panose="020F0502020204030204" pitchFamily="34" charset="0"/>
                </a:rPr>
                <a:t>SSF (F)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VSI </a:t>
              </a:r>
              <a:endParaRPr lang="en-US" sz="900" i="1" strike="sngStrike" dirty="0" smtClean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8BEE8C52-3429-46F6-B640-2BE1D0B5EAF0}"/>
              </a:ext>
            </a:extLst>
          </p:cNvPr>
          <p:cNvSpPr/>
          <p:nvPr/>
        </p:nvSpPr>
        <p:spPr>
          <a:xfrm>
            <a:off x="60934" y="1754316"/>
            <a:ext cx="2249861" cy="411308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86400" y="228600"/>
            <a:ext cx="3657600" cy="487362"/>
          </a:xfrm>
        </p:spPr>
        <p:txBody>
          <a:bodyPr/>
          <a:lstStyle/>
          <a:p>
            <a:r>
              <a:rPr lang="en-US" dirty="0" smtClean="0"/>
              <a:t>PM IS Business Opportunities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8510754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9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86400" y="228600"/>
            <a:ext cx="3657600" cy="487362"/>
          </a:xfrm>
        </p:spPr>
        <p:txBody>
          <a:bodyPr/>
          <a:lstStyle/>
          <a:p>
            <a:r>
              <a:rPr lang="en-US" dirty="0" smtClean="0"/>
              <a:t>PM IS Business Opportunities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608155"/>
              </p:ext>
            </p:extLst>
          </p:nvPr>
        </p:nvGraphicFramePr>
        <p:xfrm>
          <a:off x="1371600" y="1524000"/>
          <a:ext cx="6617023" cy="4480560"/>
        </p:xfrm>
        <a:graphic>
          <a:graphicData uri="http://schemas.openxmlformats.org/drawingml/2006/table">
            <a:tbl>
              <a:tblPr firstRow="1" bandRow="1"/>
              <a:tblGrid>
                <a:gridCol w="4233345"/>
                <a:gridCol w="2383678"/>
              </a:tblGrid>
              <a:tr h="357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latin typeface="+mj-lt"/>
                        </a:rPr>
                        <a:t>Title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latin typeface="+mj-lt"/>
                        </a:rPr>
                        <a:t>Planned RFP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IDS-MC Increment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II Production RFP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4QFY19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EFEC Increment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II RIF BAA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2QFY19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Common Intelligence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Server Refresh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latin typeface="+mj-lt"/>
                        </a:rPr>
                        <a:t>3QFY19</a:t>
                      </a:r>
                      <a:endParaRPr lang="en-US" sz="1200" b="1" dirty="0" smtClean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j-lt"/>
                        </a:rPr>
                        <a:t>IAS Refresh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smtClean="0">
                          <a:latin typeface="+mj-lt"/>
                        </a:rPr>
                        <a:t>2QFY17 – 2QFY20</a:t>
                      </a:r>
                      <a:endParaRPr lang="en-US" sz="1200" b="1" dirty="0" smtClean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j-lt"/>
                        </a:rPr>
                        <a:t>DCGS Marine Corps GEOINT-Refresh (DCGS-R)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mtClean="0">
                          <a:latin typeface="+mj-lt"/>
                        </a:rPr>
                        <a:t>2QFY19</a:t>
                      </a:r>
                      <a:endParaRPr lang="en-US" sz="1200" b="1" dirty="0" smtClean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j-lt"/>
                        </a:rPr>
                        <a:t>CESAS II Man Packable Production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+mj-lt"/>
                        </a:rPr>
                        <a:t>4QFY19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j-lt"/>
                        </a:rPr>
                        <a:t>TSCS Components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+mj-lt"/>
                        </a:rPr>
                        <a:t>4Q</a:t>
                      </a:r>
                      <a:r>
                        <a:rPr lang="en-US" sz="1200" b="1" baseline="0" dirty="0" smtClean="0">
                          <a:latin typeface="+mj-lt"/>
                        </a:rPr>
                        <a:t>FY19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j-lt"/>
                        </a:rPr>
                        <a:t>DCGS SIGINT Components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+mj-lt"/>
                        </a:rPr>
                        <a:t>4Q</a:t>
                      </a:r>
                      <a:r>
                        <a:rPr lang="en-US" sz="1200" b="1" baseline="0" dirty="0" smtClean="0">
                          <a:latin typeface="+mj-lt"/>
                        </a:rPr>
                        <a:t>FY19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1" smtClean="0">
                          <a:latin typeface="+mj-lt"/>
                        </a:rPr>
                        <a:t>Multi-Function Electronic Warfare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smtClean="0">
                          <a:latin typeface="+mj-lt"/>
                        </a:rPr>
                        <a:t>2QFY20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j-lt"/>
                        </a:rPr>
                        <a:t>G-BOSS Tech Refresh</a:t>
                      </a: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latin typeface="+mj-lt"/>
                        </a:rPr>
                        <a:t>FY18 – FY20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j-lt"/>
                        </a:rPr>
                        <a:t>TRSS-Common</a:t>
                      </a:r>
                      <a:r>
                        <a:rPr lang="en-US" sz="1200" b="1" baseline="0" dirty="0" smtClean="0">
                          <a:latin typeface="+mj-lt"/>
                        </a:rPr>
                        <a:t> Sensor Radio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+mj-lt"/>
                        </a:rPr>
                        <a:t>FY19 – FY20 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j-lt"/>
                        </a:rPr>
                        <a:t>TRSS-Hand</a:t>
                      </a:r>
                      <a:r>
                        <a:rPr lang="en-US" sz="1200" b="1" baseline="0" dirty="0" smtClean="0">
                          <a:latin typeface="+mj-lt"/>
                        </a:rPr>
                        <a:t> Held Program Monitor (HHPM)</a:t>
                      </a:r>
                      <a:endParaRPr lang="en-US" sz="1200" b="1" dirty="0" smtClean="0">
                        <a:latin typeface="+mj-lt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+mj-lt"/>
                        </a:rPr>
                        <a:t>FY19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j-lt"/>
                        </a:rPr>
                        <a:t>TRSS-SDR</a:t>
                      </a:r>
                      <a:r>
                        <a:rPr lang="en-US" sz="1200" b="1" baseline="0" dirty="0" smtClean="0">
                          <a:latin typeface="+mj-lt"/>
                        </a:rPr>
                        <a:t> Upgrades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latin typeface="+mj-lt"/>
                        </a:rPr>
                        <a:t>FY19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j-lt"/>
                        </a:rPr>
                        <a:t>TRSS-Next Generation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+mj-lt"/>
                        </a:rPr>
                        <a:t>FY20 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2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j-lt"/>
                        </a:rPr>
                        <a:t>G-BOSS Next Generation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+mj-lt"/>
                        </a:rPr>
                        <a:t>FY21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46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10200" y="228600"/>
            <a:ext cx="3810000" cy="487362"/>
          </a:xfrm>
        </p:spPr>
        <p:txBody>
          <a:bodyPr/>
          <a:lstStyle/>
          <a:p>
            <a:r>
              <a:rPr lang="en-US" dirty="0" smtClean="0"/>
              <a:t>PM C2S Programs </a:t>
            </a:r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0" y="1058326"/>
            <a:ext cx="9143999" cy="5883471"/>
            <a:chOff x="0" y="1058326"/>
            <a:chExt cx="9143999" cy="5883471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3288700" y="1615061"/>
              <a:ext cx="6950" cy="4042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1476374" y="5082462"/>
              <a:ext cx="7667625" cy="1775538"/>
            </a:xfrm>
            <a:prstGeom prst="rect">
              <a:avLst/>
            </a:prstGeom>
            <a:noFill/>
            <a:ln w="254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 Box 11"/>
            <p:cNvSpPr txBox="1">
              <a:spLocks noChangeArrowheads="1"/>
            </p:cNvSpPr>
            <p:nvPr/>
          </p:nvSpPr>
          <p:spPr bwMode="auto">
            <a:xfrm>
              <a:off x="7389558" y="6631108"/>
              <a:ext cx="16002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</a:rPr>
                <a:t>FOUO (U</a:t>
              </a:r>
              <a:r>
                <a:rPr lang="en-US" sz="1200" b="1" dirty="0" smtClean="0">
                  <a:solidFill>
                    <a:prstClr val="black"/>
                  </a:solidFill>
                </a:rPr>
                <a:t>)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  <p:cxnSp>
          <p:nvCxnSpPr>
            <p:cNvPr id="74" name="Straight Connector 73"/>
            <p:cNvCxnSpPr>
              <a:endCxn id="98" idx="0"/>
            </p:cNvCxnSpPr>
            <p:nvPr/>
          </p:nvCxnSpPr>
          <p:spPr>
            <a:xfrm flipH="1">
              <a:off x="8258251" y="1615061"/>
              <a:ext cx="3099" cy="1747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Left Brace 74"/>
            <p:cNvSpPr/>
            <p:nvPr/>
          </p:nvSpPr>
          <p:spPr>
            <a:xfrm rot="5400000">
              <a:off x="8122831" y="1535972"/>
              <a:ext cx="287982" cy="1677882"/>
            </a:xfrm>
            <a:prstGeom prst="leftBrac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0"/>
            </a:p>
          </p:txBody>
        </p:sp>
        <p:sp>
          <p:nvSpPr>
            <p:cNvPr id="76" name="Left Brace 75"/>
            <p:cNvSpPr/>
            <p:nvPr/>
          </p:nvSpPr>
          <p:spPr>
            <a:xfrm rot="5400000">
              <a:off x="1008111" y="1238735"/>
              <a:ext cx="308110" cy="2252224"/>
            </a:xfrm>
            <a:prstGeom prst="leftBrac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0"/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5823072" y="1615061"/>
              <a:ext cx="0" cy="2835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Left Brace 77"/>
            <p:cNvSpPr/>
            <p:nvPr/>
          </p:nvSpPr>
          <p:spPr>
            <a:xfrm rot="5400000">
              <a:off x="5694268" y="831535"/>
              <a:ext cx="312478" cy="3062262"/>
            </a:xfrm>
            <a:prstGeom prst="leftBrace">
              <a:avLst>
                <a:gd name="adj1" fmla="val 8333"/>
                <a:gd name="adj2" fmla="val 51031"/>
              </a:avLst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0"/>
            </a:p>
          </p:txBody>
        </p:sp>
        <p:sp>
          <p:nvSpPr>
            <p:cNvPr id="79" name="Left Brace 78"/>
            <p:cNvSpPr/>
            <p:nvPr/>
          </p:nvSpPr>
          <p:spPr>
            <a:xfrm rot="5400000">
              <a:off x="3164417" y="1423074"/>
              <a:ext cx="308110" cy="1883547"/>
            </a:xfrm>
            <a:prstGeom prst="leftBrace">
              <a:avLst>
                <a:gd name="adj1" fmla="val 8333"/>
                <a:gd name="adj2" fmla="val 51011"/>
              </a:avLst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934690" y="1058326"/>
              <a:ext cx="12192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PfM CES</a:t>
              </a:r>
              <a:endParaRPr lang="en-US" sz="16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803833" y="1789831"/>
              <a:ext cx="2130367" cy="457675"/>
            </a:xfrm>
            <a:prstGeom prst="rect">
              <a:avLst/>
            </a:prstGeom>
            <a:solidFill>
              <a:srgbClr val="003399"/>
            </a:soli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PM CS</a:t>
              </a:r>
            </a:p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Communications Systems</a:t>
              </a:r>
              <a:endParaRPr lang="en-US" sz="11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4564610" y="1438206"/>
              <a:ext cx="0" cy="1768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1132487" y="1615061"/>
              <a:ext cx="7125764" cy="40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2390873" y="1778987"/>
              <a:ext cx="1844533" cy="459360"/>
            </a:xfrm>
            <a:prstGeom prst="rect">
              <a:avLst/>
            </a:prstGeom>
            <a:solidFill>
              <a:srgbClr val="003399"/>
            </a:soli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PM C2S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Command and Control Systems</a:t>
              </a:r>
              <a:endParaRPr lang="en-US" sz="8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38649" y="1778988"/>
              <a:ext cx="2000376" cy="454226"/>
            </a:xfrm>
            <a:prstGeom prst="rect">
              <a:avLst/>
            </a:prstGeom>
            <a:solidFill>
              <a:srgbClr val="003399"/>
            </a:soli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PM IS</a:t>
              </a:r>
            </a:p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Intelligence Systems</a:t>
              </a:r>
              <a:endParaRPr lang="en-US" sz="11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499834" y="2375758"/>
              <a:ext cx="1185640" cy="94641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50" b="1" dirty="0">
                  <a:solidFill>
                    <a:srgbClr val="B40000"/>
                  </a:solidFill>
                  <a:latin typeface="Calibri" panose="020F0502020204030204" pitchFamily="34" charset="0"/>
                </a:rPr>
                <a:t>EXCOMM 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i="1" dirty="0">
                  <a:latin typeface="Calibri" panose="020F0502020204030204" pitchFamily="34" charset="0"/>
                </a:rPr>
                <a:t>COMSEC (E)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DAGR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i="1" dirty="0">
                  <a:latin typeface="Calibri" panose="020F0502020204030204" pitchFamily="34" charset="0"/>
                </a:rPr>
                <a:t>MGUE (F)</a:t>
              </a:r>
              <a:r>
                <a:rPr lang="en-US" sz="900" dirty="0">
                  <a:latin typeface="Calibri" panose="020F0502020204030204" pitchFamily="34" charset="0"/>
                </a:rPr>
                <a:t>	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i="1" dirty="0">
                  <a:latin typeface="Calibri" panose="020F0502020204030204" pitchFamily="34" charset="0"/>
                </a:rPr>
                <a:t>SPEED/NPM (E)</a:t>
              </a:r>
            </a:p>
            <a:p>
              <a:pPr>
                <a:tabLst>
                  <a:tab pos="57150" algn="l"/>
                </a:tabLst>
              </a:pPr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554777" y="2368326"/>
              <a:ext cx="1030149" cy="17774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50" b="1" dirty="0" smtClean="0">
                  <a:solidFill>
                    <a:srgbClr val="B40000"/>
                  </a:solidFill>
                  <a:latin typeface="Calibri" panose="020F0502020204030204" pitchFamily="34" charset="0"/>
                </a:rPr>
                <a:t>GR</a:t>
              </a:r>
              <a:endParaRPr lang="en-US" sz="9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HFR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HFR II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IISR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MBR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MBR II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MCR FoS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i="1" dirty="0" smtClean="0">
                  <a:latin typeface="Calibri" panose="020F0502020204030204" pitchFamily="34" charset="0"/>
                </a:rPr>
                <a:t>SINCGARS </a:t>
              </a:r>
              <a:r>
                <a:rPr lang="en-US" sz="900" i="1" dirty="0">
                  <a:latin typeface="Calibri" panose="020F0502020204030204" pitchFamily="34" charset="0"/>
                </a:rPr>
                <a:t>(E)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THHR    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THHR (V) 3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THHR-SVA</a:t>
              </a:r>
            </a:p>
            <a:p>
              <a:pPr marL="117475" indent="-117475"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	</a:t>
              </a:r>
              <a:endParaRPr lang="en-US" sz="9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332277" y="5718385"/>
              <a:ext cx="1437138" cy="122341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50" b="1" dirty="0" smtClean="0">
                  <a:solidFill>
                    <a:srgbClr val="B40000"/>
                  </a:solidFill>
                  <a:latin typeface="Calibri" panose="020F0502020204030204" pitchFamily="34" charset="0"/>
                </a:rPr>
                <a:t>SATCOM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3975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GBS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3975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SCI-COMMS HBSI-PT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3975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SMART-T AEHF UG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3975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SWAN/VSAT FoS L/M/S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3975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VSAT-E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>
                <a:tabLst>
                  <a:tab pos="53975" algn="l"/>
                </a:tabLst>
              </a:pPr>
              <a:endParaRPr lang="en-US" sz="900" dirty="0">
                <a:latin typeface="Calibri" panose="020F0502020204030204" pitchFamily="34" charset="0"/>
              </a:endParaRPr>
            </a:p>
            <a:p>
              <a:pPr>
                <a:tabLst>
                  <a:tab pos="53975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	</a:t>
              </a:r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304637" y="2358949"/>
              <a:ext cx="1376355" cy="343940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50" b="1" dirty="0" smtClean="0">
                  <a:solidFill>
                    <a:srgbClr val="B40000"/>
                  </a:solidFill>
                  <a:latin typeface="Calibri" panose="020F0502020204030204" pitchFamily="34" charset="0"/>
                </a:rPr>
                <a:t>Radars</a:t>
              </a:r>
              <a:endParaRPr lang="en-US" sz="1050" b="1" dirty="0">
                <a:solidFill>
                  <a:srgbClr val="B40000"/>
                </a:solidFill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AN/TPS-59A(V)3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AN/TPS-59 Sustainment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AN/TPS-59 ADATR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AN/TPS-59 DREX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AN/TPS-59 Mode 5 IFF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Array Drive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Auto North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FMS </a:t>
              </a:r>
              <a:r>
                <a:rPr lang="en-US" sz="900" dirty="0" smtClean="0">
                  <a:latin typeface="Calibri" panose="020F0502020204030204" pitchFamily="34" charset="0"/>
                </a:rPr>
                <a:t>Cases (18) (International Program)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DREX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Fleet </a:t>
              </a:r>
              <a:r>
                <a:rPr lang="en-US" sz="900" dirty="0" smtClean="0">
                  <a:latin typeface="Calibri" panose="020F0502020204030204" pitchFamily="34" charset="0"/>
                </a:rPr>
                <a:t>Support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FMS (18 cases)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IFF Antenna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Mech Enhancements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Mode 5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Mode 5 Level 2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PDSS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Row Transmitter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Transport </a:t>
              </a:r>
              <a:r>
                <a:rPr lang="en-US" sz="900" dirty="0" smtClean="0">
                  <a:latin typeface="Calibri" panose="020F0502020204030204" pitchFamily="34" charset="0"/>
                </a:rPr>
                <a:t>Shelter AN/TPS-63B	</a:t>
              </a:r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506921" y="3110041"/>
              <a:ext cx="1355734" cy="193899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50" b="1" dirty="0" smtClean="0">
                  <a:solidFill>
                    <a:srgbClr val="B40000"/>
                  </a:solidFill>
                  <a:latin typeface="Calibri" panose="020F0502020204030204" pitchFamily="34" charset="0"/>
                </a:rPr>
                <a:t>THC2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latin typeface="Calibri" panose="020F0502020204030204" pitchFamily="34" charset="0"/>
                </a:rPr>
                <a:t>AN/TRC-170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latin typeface="Calibri" panose="020F0502020204030204" pitchFamily="34" charset="0"/>
                </a:rPr>
                <a:t>AN/MRC-142B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latin typeface="Calibri" panose="020F0502020204030204" pitchFamily="34" charset="0"/>
                </a:rPr>
                <a:t>AN/MRC-142C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latin typeface="Calibri" panose="020F0502020204030204" pitchFamily="34" charset="0"/>
                </a:rPr>
                <a:t>AN/MRC-142D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i="1" dirty="0">
                  <a:latin typeface="Calibri" panose="020F0502020204030204" pitchFamily="34" charset="0"/>
                </a:rPr>
                <a:t>FSO (F)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latin typeface="Calibri" panose="020F0502020204030204" pitchFamily="34" charset="0"/>
                </a:rPr>
                <a:t>LOS-R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latin typeface="Calibri" panose="020F0502020204030204" pitchFamily="34" charset="0"/>
                </a:rPr>
                <a:t>NGT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latin typeface="Calibri" panose="020F0502020204030204" pitchFamily="34" charset="0"/>
                </a:rPr>
                <a:t>TEAMS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i="1" dirty="0">
                  <a:latin typeface="Calibri" panose="020F0502020204030204" pitchFamily="34" charset="0"/>
                </a:rPr>
                <a:t>TSSR (E)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latin typeface="Calibri" panose="020F0502020204030204" pitchFamily="34" charset="0"/>
                </a:rPr>
                <a:t>WPPL-D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latin typeface="Calibri" panose="020F0502020204030204" pitchFamily="34" charset="0"/>
                </a:rPr>
                <a:t>WPPL</a:t>
              </a:r>
            </a:p>
            <a:p>
              <a:endParaRPr lang="en-US" sz="1050" b="1" dirty="0">
                <a:solidFill>
                  <a:srgbClr val="B4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428085" y="3081663"/>
              <a:ext cx="1146365" cy="94641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50" b="1" dirty="0" smtClean="0">
                  <a:solidFill>
                    <a:srgbClr val="B40000"/>
                  </a:solidFill>
                  <a:latin typeface="Calibri" panose="020F0502020204030204" pitchFamily="34" charset="0"/>
                </a:rPr>
                <a:t>IRC</a:t>
              </a:r>
              <a:endParaRPr lang="en-US" sz="1050" b="1" dirty="0">
                <a:solidFill>
                  <a:srgbClr val="B40000"/>
                </a:solidFill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fr-FR" sz="900" dirty="0" smtClean="0">
                  <a:latin typeface="Calibri" panose="020F0502020204030204" pitchFamily="34" charset="0"/>
                </a:rPr>
                <a:t>CCS </a:t>
              </a:r>
              <a:r>
                <a:rPr lang="fr-FR" sz="900" dirty="0">
                  <a:latin typeface="Calibri" panose="020F0502020204030204" pitchFamily="34" charset="0"/>
                </a:rPr>
                <a:t>FoS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fr-FR" sz="900" dirty="0" smtClean="0">
                  <a:latin typeface="Calibri" panose="020F0502020204030204" pitchFamily="34" charset="0"/>
                </a:rPr>
                <a:t>MARCIMS</a:t>
              </a:r>
              <a:endParaRPr lang="fr-FR" sz="900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fr-FR" sz="900" dirty="0" smtClean="0">
                  <a:latin typeface="Calibri" panose="020F0502020204030204" pitchFamily="34" charset="0"/>
                </a:rPr>
                <a:t>MISO FoS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fr-FR" sz="900" dirty="0" smtClean="0">
                  <a:latin typeface="Calibri" panose="020F0502020204030204" pitchFamily="34" charset="0"/>
                </a:rPr>
                <a:t>PAS</a:t>
              </a:r>
              <a:endParaRPr lang="fr-FR" sz="900" dirty="0">
                <a:latin typeface="Calibri" panose="020F0502020204030204" pitchFamily="34" charset="0"/>
              </a:endParaRPr>
            </a:p>
            <a:p>
              <a:pPr>
                <a:tabLst>
                  <a:tab pos="57150" algn="l"/>
                </a:tabLst>
              </a:pPr>
              <a:r>
                <a:rPr lang="fr-FR" sz="900" dirty="0" smtClean="0">
                  <a:latin typeface="Calibri" panose="020F0502020204030204" pitchFamily="34" charset="0"/>
                </a:rPr>
                <a:t>	</a:t>
              </a:r>
              <a:endParaRPr lang="fr-FR" sz="900" dirty="0">
                <a:latin typeface="Calibri" panose="020F0502020204030204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428504" y="2347380"/>
              <a:ext cx="1145946" cy="94641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50" b="1" dirty="0" smtClean="0">
                  <a:solidFill>
                    <a:srgbClr val="B40000"/>
                  </a:solidFill>
                  <a:latin typeface="Calibri" panose="020F0502020204030204" pitchFamily="34" charset="0"/>
                </a:rPr>
                <a:t>EMC2</a:t>
              </a:r>
              <a:endParaRPr lang="en-US" sz="1050" b="1" dirty="0">
                <a:solidFill>
                  <a:srgbClr val="B40000"/>
                </a:solidFill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NOTM-A </a:t>
              </a:r>
              <a:r>
                <a:rPr lang="en-US" sz="900" dirty="0">
                  <a:latin typeface="Calibri" panose="020F0502020204030204" pitchFamily="34" charset="0"/>
                </a:rPr>
                <a:t>Inc1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NOTM-A Inc2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NOTM </a:t>
              </a:r>
              <a:r>
                <a:rPr lang="en-US" sz="900" dirty="0">
                  <a:latin typeface="Calibri" panose="020F0502020204030204" pitchFamily="34" charset="0"/>
                </a:rPr>
                <a:t>GCV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NOTM-UTV</a:t>
              </a:r>
            </a:p>
            <a:p>
              <a:pPr>
                <a:tabLst>
                  <a:tab pos="57150" algn="l"/>
                </a:tabLst>
              </a:pPr>
              <a:r>
                <a:rPr lang="en-US" sz="900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rPr>
                <a:t>	</a:t>
              </a:r>
              <a:endParaRPr lang="en-US" sz="9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486315" y="2353246"/>
              <a:ext cx="1383535" cy="108491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50" b="1" dirty="0" smtClean="0">
                  <a:solidFill>
                    <a:srgbClr val="B40000"/>
                  </a:solidFill>
                  <a:latin typeface="Calibri" panose="020F0502020204030204" pitchFamily="34" charset="0"/>
                </a:rPr>
                <a:t>JBC-P</a:t>
              </a:r>
              <a:endParaRPr lang="en-US" sz="1000" b="1" dirty="0">
                <a:solidFill>
                  <a:srgbClr val="B40000"/>
                </a:solidFill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JBC-P FoS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JBC-P VMS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MCH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MCH-ECR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MCH-RFES</a:t>
              </a:r>
            </a:p>
            <a:p>
              <a:pPr>
                <a:tabLst>
                  <a:tab pos="57150" algn="l"/>
                </a:tabLst>
              </a:pPr>
              <a:r>
                <a:rPr lang="en-US" sz="900" i="1" dirty="0" smtClean="0">
                  <a:latin typeface="Calibri" panose="020F0502020204030204" pitchFamily="34" charset="0"/>
                </a:rPr>
                <a:t>	</a:t>
              </a:r>
              <a:endParaRPr lang="en-US" sz="900" i="1" dirty="0">
                <a:solidFill>
                  <a:srgbClr val="B4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498871" y="3245232"/>
              <a:ext cx="1599579" cy="80791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50" b="1" dirty="0">
                  <a:solidFill>
                    <a:srgbClr val="B40000"/>
                  </a:solidFill>
                  <a:latin typeface="Calibri" panose="020F0502020204030204" pitchFamily="34" charset="0"/>
                </a:rPr>
                <a:t>C2IS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GCSS-TCO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JTCW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TSOA</a:t>
              </a:r>
            </a:p>
            <a:p>
              <a:pPr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	</a:t>
              </a:r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434050" y="3847307"/>
              <a:ext cx="1140400" cy="108491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50" b="1" dirty="0" smtClean="0">
                  <a:solidFill>
                    <a:srgbClr val="B40000"/>
                  </a:solidFill>
                  <a:latin typeface="Calibri" panose="020F0502020204030204" pitchFamily="34" charset="0"/>
                </a:rPr>
                <a:t>TACNET</a:t>
              </a:r>
              <a:endParaRPr lang="en-US" sz="1050" b="1" dirty="0">
                <a:solidFill>
                  <a:srgbClr val="B40000"/>
                </a:solidFill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COC(V) 1-4 FoS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DDSM/CDN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DDSM/SFF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TVSS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WIDe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	</a:t>
              </a:r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0" y="6617900"/>
              <a:ext cx="525780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800" i="1" dirty="0">
                  <a:solidFill>
                    <a:prstClr val="black"/>
                  </a:solidFill>
                  <a:latin typeface="Arial"/>
                </a:rPr>
                <a:t>Last Reviewed: </a:t>
              </a:r>
              <a:r>
                <a:rPr lang="en-US" sz="800" i="1" dirty="0" smtClean="0">
                  <a:solidFill>
                    <a:prstClr val="black"/>
                  </a:solidFill>
                  <a:latin typeface="Arial"/>
                </a:rPr>
                <a:t>Sept 2018.   (E) indicates effort (not a program); (F) indicates future program</a:t>
              </a:r>
              <a:endParaRPr lang="en-US" sz="800" i="1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476374" y="5082462"/>
              <a:ext cx="7667625" cy="1775538"/>
            </a:xfrm>
            <a:prstGeom prst="rect">
              <a:avLst/>
            </a:prstGeom>
            <a:noFill/>
            <a:ln w="254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410739" y="1789830"/>
              <a:ext cx="1695024" cy="455971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0000"/>
              </a:schemeClr>
            </a:soli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S&amp;T</a:t>
              </a: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Science &amp; Technology</a:t>
              </a:r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1132485" y="1616096"/>
              <a:ext cx="0" cy="1737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/>
            <p:cNvSpPr/>
            <p:nvPr/>
          </p:nvSpPr>
          <p:spPr>
            <a:xfrm>
              <a:off x="7447541" y="2370520"/>
              <a:ext cx="1658222" cy="313932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AMWS (IS)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Antenna Electrocution (CS)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Artificial </a:t>
              </a:r>
              <a:r>
                <a:rPr lang="en-US" sz="900" dirty="0">
                  <a:latin typeface="Calibri" panose="020F0502020204030204" pitchFamily="34" charset="0"/>
                </a:rPr>
                <a:t>Intelligence/Machine Learning INP (C2S)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Beyond Line Of Sight Communications (CS</a:t>
              </a:r>
              <a:r>
                <a:rPr lang="en-US" sz="900" dirty="0" smtClean="0">
                  <a:latin typeface="Calibri" panose="020F0502020204030204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CRIT (IS)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Data in Transit Algorithms (C2S) 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EAITE (C2S)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ENDOR FNC (IS)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err="1" smtClean="0">
                  <a:latin typeface="Calibri" panose="020F0502020204030204" pitchFamily="34" charset="0"/>
                </a:rPr>
                <a:t>Incadence</a:t>
              </a:r>
              <a:r>
                <a:rPr lang="en-US" sz="900" dirty="0" smtClean="0">
                  <a:latin typeface="Calibri" panose="020F0502020204030204" pitchFamily="34" charset="0"/>
                </a:rPr>
                <a:t> Advanced Biometrics Device (IS)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Information Assurance Multilevel Security (C2S)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>
                  <a:latin typeface="Calibri" panose="020F0502020204030204" pitchFamily="34" charset="0"/>
                </a:rPr>
                <a:t>Innovative Algorithms (IS)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LPI/LPD (CS and C2S)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LRI/LPD Communications for </a:t>
              </a:r>
              <a:r>
                <a:rPr lang="en-US" sz="900" dirty="0" err="1" smtClean="0">
                  <a:latin typeface="Calibri" panose="020F0502020204030204" pitchFamily="34" charset="0"/>
                </a:rPr>
                <a:t>HiMAR</a:t>
              </a:r>
              <a:r>
                <a:rPr lang="en-US" sz="900" dirty="0" smtClean="0">
                  <a:latin typeface="Calibri" panose="020F0502020204030204" pitchFamily="34" charset="0"/>
                </a:rPr>
                <a:t> (GCES &amp; FSS)</a:t>
              </a:r>
              <a:r>
                <a:rPr lang="en-US" sz="900" dirty="0">
                  <a:latin typeface="Calibri" panose="020F0502020204030204" pitchFamily="34" charset="0"/>
                </a:rPr>
                <a:t> </a:t>
              </a:r>
              <a:endParaRPr lang="en-US" sz="900" dirty="0" smtClean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UES </a:t>
              </a:r>
              <a:r>
                <a:rPr lang="en-US" sz="900" dirty="0">
                  <a:latin typeface="Calibri" panose="020F0502020204030204" pitchFamily="34" charset="0"/>
                </a:rPr>
                <a:t>TFT (IS &amp; C2S)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endParaRPr lang="en-US" sz="900" dirty="0" smtClean="0">
                <a:latin typeface="Calibri" panose="020F0502020204030204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173119" y="2284529"/>
              <a:ext cx="1254966" cy="1017178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b="1" dirty="0" err="1" smtClean="0">
                  <a:solidFill>
                    <a:srgbClr val="B40000"/>
                  </a:solidFill>
                  <a:latin typeface="Calibri" panose="020F0502020204030204" pitchFamily="34" charset="0"/>
                </a:rPr>
                <a:t>DCGS</a:t>
              </a:r>
              <a:r>
                <a:rPr lang="en-US" sz="1050" b="1" dirty="0" smtClean="0">
                  <a:solidFill>
                    <a:srgbClr val="B40000"/>
                  </a:solidFill>
                  <a:latin typeface="Calibri" panose="020F0502020204030204" pitchFamily="34" charset="0"/>
                </a:rPr>
                <a:t>-MC</a:t>
              </a:r>
              <a:endParaRPr lang="en-US" sz="900" strike="sngStrike" dirty="0" smtClean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8738" algn="l"/>
                </a:tabLst>
              </a:pPr>
              <a:r>
                <a:rPr lang="en-US" sz="900" i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All Source</a:t>
              </a:r>
              <a:r>
                <a:rPr lang="en-US" sz="900" i="1" dirty="0">
                  <a:solidFill>
                    <a:schemeClr val="tx1"/>
                  </a:solidFill>
                  <a:latin typeface="Calibri" panose="020F0502020204030204" pitchFamily="34" charset="0"/>
                </a:rPr>
                <a:t> (F)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8738" algn="l"/>
                </a:tabLst>
              </a:pPr>
              <a:r>
                <a:rPr lang="en-US" sz="9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IAS </a:t>
              </a:r>
              <a:r>
                <a:rPr lang="en-US" sz="900" dirty="0" err="1" smtClean="0">
                  <a:solidFill>
                    <a:schemeClr val="tx1"/>
                  </a:solidFill>
                  <a:latin typeface="Calibri" panose="020F0502020204030204" pitchFamily="34" charset="0"/>
                </a:rPr>
                <a:t>FoS</a:t>
              </a:r>
              <a:r>
                <a:rPr lang="en-US" sz="9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 FY16-21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8738" algn="l"/>
                </a:tabLst>
              </a:pPr>
              <a:r>
                <a:rPr lang="en-US" sz="9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GEOINT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8738" algn="l"/>
                </a:tabLst>
              </a:pPr>
              <a:r>
                <a:rPr lang="en-US" sz="9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TEG RWS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8738" algn="l"/>
                </a:tabLst>
              </a:pPr>
              <a:r>
                <a:rPr lang="en-US" sz="900" i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SIGINT (F)</a:t>
              </a:r>
              <a:endParaRPr lang="en-US" sz="900" i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2744" y="4876702"/>
              <a:ext cx="1331027" cy="80791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50" b="1" dirty="0" err="1" smtClean="0">
                  <a:solidFill>
                    <a:srgbClr val="B40000"/>
                  </a:solidFill>
                  <a:latin typeface="Calibri" panose="020F0502020204030204" pitchFamily="34" charset="0"/>
                </a:rPr>
                <a:t>IdOps</a:t>
              </a:r>
              <a:endParaRPr lang="en-US" sz="900" strike="sngStrike" dirty="0" smtClean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3975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EFEC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3975" algn="l"/>
                </a:tabLst>
              </a:pPr>
              <a:r>
                <a:rPr lang="en-US" sz="900" i="1" dirty="0" smtClean="0">
                  <a:latin typeface="Calibri" panose="020F0502020204030204" pitchFamily="34" charset="0"/>
                </a:rPr>
                <a:t>EFEC </a:t>
              </a:r>
              <a:r>
                <a:rPr lang="en-US" sz="900" i="1" dirty="0" err="1" smtClean="0">
                  <a:latin typeface="Calibri" panose="020F0502020204030204" pitchFamily="34" charset="0"/>
                </a:rPr>
                <a:t>Inc</a:t>
              </a:r>
              <a:r>
                <a:rPr lang="en-US" sz="900" i="1" dirty="0" smtClean="0">
                  <a:latin typeface="Calibri" panose="020F0502020204030204" pitchFamily="34" charset="0"/>
                </a:rPr>
                <a:t> 2 (F)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3975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IDS-MC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8738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IDS-MC </a:t>
              </a:r>
              <a:r>
                <a:rPr lang="en-US" sz="900" dirty="0" err="1" smtClean="0">
                  <a:latin typeface="Calibri" panose="020F0502020204030204" pitchFamily="34" charset="0"/>
                </a:rPr>
                <a:t>Inc</a:t>
              </a:r>
              <a:r>
                <a:rPr lang="en-US" sz="900" dirty="0" smtClean="0">
                  <a:latin typeface="Calibri" panose="020F0502020204030204" pitchFamily="34" charset="0"/>
                </a:rPr>
                <a:t> 2 </a:t>
              </a:r>
              <a:endParaRPr lang="en-US" sz="900" i="1" dirty="0">
                <a:latin typeface="Calibri" panose="020F0502020204030204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185174" y="3276808"/>
              <a:ext cx="1266971" cy="136191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50" b="1" dirty="0" err="1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SIGINT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CESAS II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i="1" dirty="0" smtClean="0">
                  <a:latin typeface="Calibri" panose="020F0502020204030204" pitchFamily="34" charset="0"/>
                </a:rPr>
                <a:t>CEMOS (F)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EMSOR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IBR</a:t>
              </a:r>
              <a:endParaRPr lang="en-US" sz="900" strike="sngStrike" dirty="0" smtClean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i="1" dirty="0" smtClean="0">
                  <a:latin typeface="Calibri" panose="020F0502020204030204" pitchFamily="34" charset="0"/>
                </a:rPr>
                <a:t>SIGMAN (F)</a:t>
              </a:r>
              <a:endParaRPr lang="en-US" sz="900" i="1" strike="sngStrike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TCAC 4.6/4.7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TPCS MPC Refresh</a:t>
              </a:r>
              <a:endParaRPr lang="en-US" sz="900" strike="sngStrike" dirty="0" smtClean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TSCS</a:t>
              </a:r>
              <a:endParaRPr lang="en-US" sz="900" i="1" strike="sngStrike" dirty="0">
                <a:latin typeface="Calibri" panose="020F0502020204030204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9409" y="3535092"/>
              <a:ext cx="1331027" cy="136191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50" b="1" dirty="0" smtClean="0">
                  <a:solidFill>
                    <a:srgbClr val="B40000"/>
                  </a:solidFill>
                  <a:latin typeface="Calibri" panose="020F0502020204030204" pitchFamily="34" charset="0"/>
                </a:rPr>
                <a:t>T/</a:t>
              </a:r>
              <a:r>
                <a:rPr lang="en-US" sz="1050" b="1" dirty="0" err="1" smtClean="0">
                  <a:solidFill>
                    <a:srgbClr val="B40000"/>
                  </a:solidFill>
                  <a:latin typeface="Calibri" panose="020F0502020204030204" pitchFamily="34" charset="0"/>
                </a:rPr>
                <a:t>HUMINT</a:t>
              </a:r>
              <a:endParaRPr lang="en-US" sz="1050" b="1" dirty="0">
                <a:solidFill>
                  <a:srgbClr val="B40000"/>
                </a:solidFill>
                <a:latin typeface="Calibri" panose="020F0502020204030204" pitchFamily="34" charset="0"/>
              </a:endParaRPr>
            </a:p>
            <a:p>
              <a:pPr marL="171450" lvl="1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CIHEP FY14/15</a:t>
              </a:r>
              <a:endParaRPr lang="en-US" sz="900" strike="sngStrike" dirty="0">
                <a:latin typeface="Calibri" panose="020F0502020204030204" pitchFamily="34" charset="0"/>
              </a:endParaRPr>
            </a:p>
            <a:p>
              <a:pPr marL="171450" lvl="1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i="1" dirty="0" smtClean="0">
                  <a:latin typeface="Calibri" panose="020F0502020204030204" pitchFamily="34" charset="0"/>
                </a:rPr>
                <a:t>CIHEP </a:t>
              </a:r>
              <a:r>
                <a:rPr lang="en-US" sz="900" i="1" dirty="0">
                  <a:latin typeface="Calibri" panose="020F0502020204030204" pitchFamily="34" charset="0"/>
                </a:rPr>
                <a:t>Next Gen (F)</a:t>
              </a:r>
            </a:p>
            <a:p>
              <a:pPr marL="171450" lvl="1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GBOSS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 marL="171450" lvl="1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MSIDS</a:t>
              </a:r>
              <a:endParaRPr lang="en-US" sz="900" i="1" strike="sngStrike" dirty="0">
                <a:latin typeface="Calibri" panose="020F0502020204030204" pitchFamily="34" charset="0"/>
              </a:endParaRPr>
            </a:p>
            <a:p>
              <a:pPr marL="171450" lvl="1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i="1" dirty="0" smtClean="0">
                  <a:latin typeface="Calibri" panose="020F0502020204030204" pitchFamily="34" charset="0"/>
                </a:rPr>
                <a:t>MSIDS </a:t>
              </a:r>
              <a:r>
                <a:rPr lang="en-US" sz="900" i="1" dirty="0">
                  <a:latin typeface="Calibri" panose="020F0502020204030204" pitchFamily="34" charset="0"/>
                </a:rPr>
                <a:t>Next Gen (F)</a:t>
              </a:r>
            </a:p>
            <a:p>
              <a:pPr marL="171450" lvl="1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MSWS</a:t>
              </a:r>
              <a:endParaRPr lang="en-US" sz="900" strike="sngStrike" dirty="0">
                <a:latin typeface="Calibri" panose="020F0502020204030204" pitchFamily="34" charset="0"/>
              </a:endParaRPr>
            </a:p>
            <a:p>
              <a:pPr marL="171450" lvl="1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TRSS V6.1</a:t>
              </a:r>
              <a:endParaRPr lang="en-US" sz="900" strike="sngStrike" dirty="0">
                <a:latin typeface="Calibri" panose="020F0502020204030204" pitchFamily="34" charset="0"/>
              </a:endParaRPr>
            </a:p>
            <a:p>
              <a:pPr marL="171450" lvl="1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TSCM</a:t>
              </a:r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5697" y="2330571"/>
              <a:ext cx="1331026" cy="122341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50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EWS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CAP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CVRJ (V)2</a:t>
              </a:r>
              <a:endParaRPr lang="en-US" sz="900" strike="sngStrike" dirty="0" smtClean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MFEW</a:t>
              </a:r>
              <a:endParaRPr lang="en-US" sz="900" dirty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i="1" dirty="0" smtClean="0">
                  <a:latin typeface="Calibri" panose="020F0502020204030204" pitchFamily="34" charset="0"/>
                </a:rPr>
                <a:t>MEG </a:t>
              </a:r>
              <a:r>
                <a:rPr lang="en-US" sz="900" i="1" dirty="0" err="1" smtClean="0">
                  <a:latin typeface="Calibri" panose="020F0502020204030204" pitchFamily="34" charset="0"/>
                </a:rPr>
                <a:t>FoS</a:t>
              </a:r>
              <a:r>
                <a:rPr lang="en-US" sz="900" i="1" dirty="0" smtClean="0">
                  <a:latin typeface="Calibri" panose="020F0502020204030204" pitchFamily="34" charset="0"/>
                </a:rPr>
                <a:t> (F)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Modi II</a:t>
              </a:r>
              <a:endParaRPr lang="en-US" sz="900" strike="sngStrike" dirty="0" smtClean="0">
                <a:latin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i="1" dirty="0" smtClean="0">
                  <a:latin typeface="Calibri" panose="020F0502020204030204" pitchFamily="34" charset="0"/>
                </a:rPr>
                <a:t>SSF (F)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57150" algn="l"/>
                </a:tabLst>
              </a:pPr>
              <a:r>
                <a:rPr lang="en-US" sz="900" dirty="0" smtClean="0">
                  <a:latin typeface="Calibri" panose="020F0502020204030204" pitchFamily="34" charset="0"/>
                </a:rPr>
                <a:t>VSI </a:t>
              </a:r>
              <a:endParaRPr lang="en-US" sz="900" i="1" strike="sngStrike" dirty="0" smtClean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8BEE8C52-3429-46F6-B640-2BE1D0B5EAF0}"/>
              </a:ext>
            </a:extLst>
          </p:cNvPr>
          <p:cNvSpPr/>
          <p:nvPr/>
        </p:nvSpPr>
        <p:spPr>
          <a:xfrm>
            <a:off x="2249483" y="1683871"/>
            <a:ext cx="2101339" cy="3276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1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>
          <a:solidFill>
            <a:srgbClr val="FF0000"/>
          </a:solidFill>
          <a:prstDash val="sys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>
              <a:lumMod val="75000"/>
              <a:lumOff val="2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278C7D6B233B45A2BB457C52EE00C5" ma:contentTypeVersion="0" ma:contentTypeDescription="Create a new document." ma:contentTypeScope="" ma:versionID="cfcaea51e2d0da910bcc467cfdc458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B56635-3E53-4C76-B8A5-E084E5460B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A63494-9C5E-42E7-B0DE-F15EEFDC94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00886F2-9F9C-4EBB-A921-EFAD0286C369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34865</TotalTime>
  <Words>1788</Words>
  <Application>Microsoft Office PowerPoint</Application>
  <PresentationFormat>On-screen Show (4:3)</PresentationFormat>
  <Paragraphs>640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Narrow</vt:lpstr>
      <vt:lpstr>Bell MT</vt:lpstr>
      <vt:lpstr>Calibri</vt:lpstr>
      <vt:lpstr>Franklin Gothic Heavy</vt:lpstr>
      <vt:lpstr>Garamond</vt:lpstr>
      <vt:lpstr>Trebuchet MS</vt:lpstr>
      <vt:lpstr>Default Design</vt:lpstr>
      <vt:lpstr>PowerPoint Presentation</vt:lpstr>
      <vt:lpstr> Command Element Systems</vt:lpstr>
      <vt:lpstr>PfM CES Portfolio Overview</vt:lpstr>
      <vt:lpstr>CES Organization</vt:lpstr>
      <vt:lpstr>PfM CES Opportunities</vt:lpstr>
      <vt:lpstr>PM IS Programs </vt:lpstr>
      <vt:lpstr>PM IS Business Opportunities</vt:lpstr>
      <vt:lpstr>PM IS Business Opportunities</vt:lpstr>
      <vt:lpstr>PM C2S Programs </vt:lpstr>
      <vt:lpstr>PM C2S Business Opportunities</vt:lpstr>
      <vt:lpstr>PM C2S Business Opportunities</vt:lpstr>
      <vt:lpstr>PM CS Programs </vt:lpstr>
      <vt:lpstr>PM CS Business Opportunities</vt:lpstr>
      <vt:lpstr>PM CS Business Opportunities</vt:lpstr>
      <vt:lpstr>PowerPoint Presentation</vt:lpstr>
    </vt:vector>
  </TitlesOfParts>
  <Company>NMCI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john.d.burrow</dc:creator>
  <cp:lastModifiedBy>Smith CIV Maria-Linda</cp:lastModifiedBy>
  <cp:revision>1626</cp:revision>
  <cp:lastPrinted>2017-02-14T13:44:47Z</cp:lastPrinted>
  <dcterms:created xsi:type="dcterms:W3CDTF">2011-05-06T17:49:05Z</dcterms:created>
  <dcterms:modified xsi:type="dcterms:W3CDTF">2019-01-17T19:16:56Z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0x010100BF278C7D6B233B45A2BB457C52EE00C5</vt:lpwstr>
  </property>
</Properties>
</file>